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98"/>
  </p:notesMasterIdLst>
  <p:handoutMasterIdLst>
    <p:handoutMasterId r:id="rId99"/>
  </p:handoutMasterIdLst>
  <p:sldIdLst>
    <p:sldId id="330" r:id="rId2"/>
    <p:sldId id="328" r:id="rId3"/>
    <p:sldId id="335" r:id="rId4"/>
    <p:sldId id="329" r:id="rId5"/>
    <p:sldId id="334" r:id="rId6"/>
    <p:sldId id="337" r:id="rId7"/>
    <p:sldId id="286" r:id="rId8"/>
    <p:sldId id="317" r:id="rId9"/>
    <p:sldId id="258" r:id="rId10"/>
    <p:sldId id="318" r:id="rId11"/>
    <p:sldId id="338" r:id="rId12"/>
    <p:sldId id="342" r:id="rId13"/>
    <p:sldId id="343" r:id="rId14"/>
    <p:sldId id="341" r:id="rId15"/>
    <p:sldId id="340" r:id="rId16"/>
    <p:sldId id="352" r:id="rId17"/>
    <p:sldId id="349" r:id="rId18"/>
    <p:sldId id="351" r:id="rId19"/>
    <p:sldId id="353" r:id="rId20"/>
    <p:sldId id="293" r:id="rId21"/>
    <p:sldId id="294" r:id="rId22"/>
    <p:sldId id="292" r:id="rId23"/>
    <p:sldId id="310" r:id="rId24"/>
    <p:sldId id="295" r:id="rId25"/>
    <p:sldId id="355" r:id="rId26"/>
    <p:sldId id="312" r:id="rId27"/>
    <p:sldId id="357" r:id="rId28"/>
    <p:sldId id="311" r:id="rId29"/>
    <p:sldId id="356" r:id="rId30"/>
    <p:sldId id="358" r:id="rId31"/>
    <p:sldId id="296" r:id="rId32"/>
    <p:sldId id="363" r:id="rId33"/>
    <p:sldId id="316" r:id="rId34"/>
    <p:sldId id="322" r:id="rId35"/>
    <p:sldId id="321" r:id="rId36"/>
    <p:sldId id="359" r:id="rId37"/>
    <p:sldId id="360" r:id="rId38"/>
    <p:sldId id="361" r:id="rId39"/>
    <p:sldId id="366" r:id="rId40"/>
    <p:sldId id="368" r:id="rId41"/>
    <p:sldId id="281" r:id="rId42"/>
    <p:sldId id="257" r:id="rId43"/>
    <p:sldId id="265" r:id="rId44"/>
    <p:sldId id="266" r:id="rId45"/>
    <p:sldId id="267" r:id="rId46"/>
    <p:sldId id="303" r:id="rId47"/>
    <p:sldId id="304" r:id="rId48"/>
    <p:sldId id="271" r:id="rId49"/>
    <p:sldId id="305" r:id="rId50"/>
    <p:sldId id="306" r:id="rId51"/>
    <p:sldId id="274" r:id="rId52"/>
    <p:sldId id="276" r:id="rId53"/>
    <p:sldId id="307" r:id="rId54"/>
    <p:sldId id="308" r:id="rId55"/>
    <p:sldId id="373" r:id="rId56"/>
    <p:sldId id="436" r:id="rId57"/>
    <p:sldId id="415" r:id="rId58"/>
    <p:sldId id="416" r:id="rId59"/>
    <p:sldId id="417" r:id="rId60"/>
    <p:sldId id="418" r:id="rId61"/>
    <p:sldId id="419" r:id="rId62"/>
    <p:sldId id="420" r:id="rId63"/>
    <p:sldId id="421" r:id="rId64"/>
    <p:sldId id="422" r:id="rId65"/>
    <p:sldId id="423" r:id="rId66"/>
    <p:sldId id="424" r:id="rId67"/>
    <p:sldId id="425" r:id="rId68"/>
    <p:sldId id="426" r:id="rId69"/>
    <p:sldId id="427" r:id="rId70"/>
    <p:sldId id="428" r:id="rId71"/>
    <p:sldId id="434" r:id="rId72"/>
    <p:sldId id="375" r:id="rId73"/>
    <p:sldId id="377" r:id="rId74"/>
    <p:sldId id="378" r:id="rId75"/>
    <p:sldId id="379" r:id="rId76"/>
    <p:sldId id="380" r:id="rId77"/>
    <p:sldId id="383" r:id="rId78"/>
    <p:sldId id="384" r:id="rId79"/>
    <p:sldId id="410" r:id="rId80"/>
    <p:sldId id="388" r:id="rId81"/>
    <p:sldId id="389" r:id="rId82"/>
    <p:sldId id="390" r:id="rId83"/>
    <p:sldId id="392" r:id="rId84"/>
    <p:sldId id="393" r:id="rId85"/>
    <p:sldId id="394" r:id="rId86"/>
    <p:sldId id="395" r:id="rId87"/>
    <p:sldId id="399" r:id="rId88"/>
    <p:sldId id="401" r:id="rId89"/>
    <p:sldId id="400" r:id="rId90"/>
    <p:sldId id="402" r:id="rId91"/>
    <p:sldId id="403" r:id="rId92"/>
    <p:sldId id="404" r:id="rId93"/>
    <p:sldId id="405" r:id="rId94"/>
    <p:sldId id="406" r:id="rId95"/>
    <p:sldId id="407" r:id="rId96"/>
    <p:sldId id="413" r:id="rId97"/>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000"/>
    <a:srgbClr val="339933"/>
    <a:srgbClr val="FFC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5" autoAdjust="0"/>
    <p:restoredTop sz="94660"/>
  </p:normalViewPr>
  <p:slideViewPr>
    <p:cSldViewPr>
      <p:cViewPr varScale="1">
        <p:scale>
          <a:sx n="122" d="100"/>
          <a:sy n="122" d="100"/>
        </p:scale>
        <p:origin x="118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3"/>
            <a:ext cx="4434998" cy="354965"/>
          </a:xfrm>
          <a:prstGeom prst="rect">
            <a:avLst/>
          </a:prstGeom>
        </p:spPr>
        <p:txBody>
          <a:bodyPr vert="horz" lIns="95053" tIns="47527" rIns="95053" bIns="47527" rtlCol="0"/>
          <a:lstStyle>
            <a:lvl1pPr algn="l">
              <a:defRPr sz="1200"/>
            </a:lvl1pPr>
          </a:lstStyle>
          <a:p>
            <a:endParaRPr lang="en-AU"/>
          </a:p>
        </p:txBody>
      </p:sp>
      <p:sp>
        <p:nvSpPr>
          <p:cNvPr id="3" name="Date Placeholder 2"/>
          <p:cNvSpPr>
            <a:spLocks noGrp="1"/>
          </p:cNvSpPr>
          <p:nvPr>
            <p:ph type="dt" sz="quarter" idx="1"/>
          </p:nvPr>
        </p:nvSpPr>
        <p:spPr>
          <a:xfrm>
            <a:off x="5797250" y="3"/>
            <a:ext cx="4434998" cy="354965"/>
          </a:xfrm>
          <a:prstGeom prst="rect">
            <a:avLst/>
          </a:prstGeom>
        </p:spPr>
        <p:txBody>
          <a:bodyPr vert="horz" lIns="95053" tIns="47527" rIns="95053" bIns="47527" rtlCol="0"/>
          <a:lstStyle>
            <a:lvl1pPr algn="r">
              <a:defRPr sz="1200"/>
            </a:lvl1pPr>
          </a:lstStyle>
          <a:p>
            <a:fld id="{8BC99ED5-847E-4EB1-A572-4B70AC30DEC6}" type="datetimeFigureOut">
              <a:rPr lang="en-US" smtClean="0"/>
              <a:pPr/>
              <a:t>2/27/2016</a:t>
            </a:fld>
            <a:endParaRPr lang="en-AU"/>
          </a:p>
        </p:txBody>
      </p:sp>
      <p:sp>
        <p:nvSpPr>
          <p:cNvPr id="4" name="Footer Placeholder 3"/>
          <p:cNvSpPr>
            <a:spLocks noGrp="1"/>
          </p:cNvSpPr>
          <p:nvPr>
            <p:ph type="ftr" sz="quarter" idx="2"/>
          </p:nvPr>
        </p:nvSpPr>
        <p:spPr>
          <a:xfrm>
            <a:off x="4" y="6743107"/>
            <a:ext cx="4434998" cy="354965"/>
          </a:xfrm>
          <a:prstGeom prst="rect">
            <a:avLst/>
          </a:prstGeom>
        </p:spPr>
        <p:txBody>
          <a:bodyPr vert="horz" lIns="95053" tIns="47527" rIns="95053" bIns="47527" rtlCol="0" anchor="b"/>
          <a:lstStyle>
            <a:lvl1pPr algn="l">
              <a:defRPr sz="1200"/>
            </a:lvl1pPr>
          </a:lstStyle>
          <a:p>
            <a:endParaRPr lang="en-AU"/>
          </a:p>
        </p:txBody>
      </p:sp>
      <p:sp>
        <p:nvSpPr>
          <p:cNvPr id="5" name="Slide Number Placeholder 4"/>
          <p:cNvSpPr>
            <a:spLocks noGrp="1"/>
          </p:cNvSpPr>
          <p:nvPr>
            <p:ph type="sldNum" sz="quarter" idx="3"/>
          </p:nvPr>
        </p:nvSpPr>
        <p:spPr>
          <a:xfrm>
            <a:off x="5797250" y="6743107"/>
            <a:ext cx="4434998" cy="354965"/>
          </a:xfrm>
          <a:prstGeom prst="rect">
            <a:avLst/>
          </a:prstGeom>
        </p:spPr>
        <p:txBody>
          <a:bodyPr vert="horz" lIns="95053" tIns="47527" rIns="95053" bIns="47527" rtlCol="0" anchor="b"/>
          <a:lstStyle>
            <a:lvl1pPr algn="r">
              <a:defRPr sz="1200"/>
            </a:lvl1pPr>
          </a:lstStyle>
          <a:p>
            <a:fld id="{8BAA7458-FC55-435C-A4C4-9D510CD007CD}" type="slidenum">
              <a:rPr lang="en-AU" smtClean="0"/>
              <a:pPr/>
              <a:t>‹#›</a:t>
            </a:fld>
            <a:endParaRPr lang="en-AU"/>
          </a:p>
        </p:txBody>
      </p:sp>
    </p:spTree>
    <p:extLst>
      <p:ext uri="{BB962C8B-B14F-4D97-AF65-F5344CB8AC3E}">
        <p14:creationId xmlns:p14="http://schemas.microsoft.com/office/powerpoint/2010/main" val="163513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4435163" cy="354799"/>
          </a:xfrm>
          <a:prstGeom prst="rect">
            <a:avLst/>
          </a:prstGeom>
        </p:spPr>
        <p:txBody>
          <a:bodyPr vert="horz" lIns="95053" tIns="47527" rIns="95053" bIns="47527" rtlCol="0"/>
          <a:lstStyle>
            <a:lvl1pPr algn="l">
              <a:defRPr sz="1200"/>
            </a:lvl1pPr>
          </a:lstStyle>
          <a:p>
            <a:endParaRPr lang="en-US"/>
          </a:p>
        </p:txBody>
      </p:sp>
      <p:sp>
        <p:nvSpPr>
          <p:cNvPr id="3" name="Date Placeholder 2"/>
          <p:cNvSpPr>
            <a:spLocks noGrp="1"/>
          </p:cNvSpPr>
          <p:nvPr>
            <p:ph type="dt" idx="1"/>
          </p:nvPr>
        </p:nvSpPr>
        <p:spPr>
          <a:xfrm>
            <a:off x="5797808" y="4"/>
            <a:ext cx="4435161" cy="354799"/>
          </a:xfrm>
          <a:prstGeom prst="rect">
            <a:avLst/>
          </a:prstGeom>
        </p:spPr>
        <p:txBody>
          <a:bodyPr vert="horz" lIns="95053" tIns="47527" rIns="95053" bIns="47527" rtlCol="0"/>
          <a:lstStyle>
            <a:lvl1pPr algn="r">
              <a:defRPr sz="1200"/>
            </a:lvl1pPr>
          </a:lstStyle>
          <a:p>
            <a:fld id="{95AFD23C-2968-4EEA-AB99-2659AE5EEC0C}" type="datetimeFigureOut">
              <a:rPr lang="en-US" smtClean="0"/>
              <a:pPr/>
              <a:t>2/27/2016</a:t>
            </a:fld>
            <a:endParaRPr lang="en-US"/>
          </a:p>
        </p:txBody>
      </p:sp>
      <p:sp>
        <p:nvSpPr>
          <p:cNvPr id="4" name="Slide Image Placeholder 3"/>
          <p:cNvSpPr>
            <a:spLocks noGrp="1" noRot="1" noChangeAspect="1"/>
          </p:cNvSpPr>
          <p:nvPr>
            <p:ph type="sldImg" idx="2"/>
          </p:nvPr>
        </p:nvSpPr>
        <p:spPr>
          <a:xfrm>
            <a:off x="3344863" y="531813"/>
            <a:ext cx="3551237" cy="2662237"/>
          </a:xfrm>
          <a:prstGeom prst="rect">
            <a:avLst/>
          </a:prstGeom>
          <a:noFill/>
          <a:ln w="12700">
            <a:solidFill>
              <a:prstClr val="black"/>
            </a:solidFill>
          </a:ln>
        </p:spPr>
        <p:txBody>
          <a:bodyPr vert="horz" lIns="95053" tIns="47527" rIns="95053" bIns="47527" rtlCol="0" anchor="ctr"/>
          <a:lstStyle/>
          <a:p>
            <a:endParaRPr lang="en-US"/>
          </a:p>
        </p:txBody>
      </p:sp>
      <p:sp>
        <p:nvSpPr>
          <p:cNvPr id="5" name="Notes Placeholder 4"/>
          <p:cNvSpPr>
            <a:spLocks noGrp="1"/>
          </p:cNvSpPr>
          <p:nvPr>
            <p:ph type="body" sz="quarter" idx="3"/>
          </p:nvPr>
        </p:nvSpPr>
        <p:spPr>
          <a:xfrm>
            <a:off x="1023627" y="3372252"/>
            <a:ext cx="8187362" cy="3194852"/>
          </a:xfrm>
          <a:prstGeom prst="rect">
            <a:avLst/>
          </a:prstGeom>
        </p:spPr>
        <p:txBody>
          <a:bodyPr vert="horz" lIns="95053" tIns="47527" rIns="95053" bIns="4752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6" y="6742850"/>
            <a:ext cx="4435163" cy="354799"/>
          </a:xfrm>
          <a:prstGeom prst="rect">
            <a:avLst/>
          </a:prstGeom>
        </p:spPr>
        <p:txBody>
          <a:bodyPr vert="horz" lIns="95053" tIns="47527" rIns="95053" bIns="47527" rtlCol="0" anchor="b"/>
          <a:lstStyle>
            <a:lvl1pPr algn="l">
              <a:defRPr sz="1200"/>
            </a:lvl1pPr>
          </a:lstStyle>
          <a:p>
            <a:endParaRPr lang="en-US"/>
          </a:p>
        </p:txBody>
      </p:sp>
      <p:sp>
        <p:nvSpPr>
          <p:cNvPr id="7" name="Slide Number Placeholder 6"/>
          <p:cNvSpPr>
            <a:spLocks noGrp="1"/>
          </p:cNvSpPr>
          <p:nvPr>
            <p:ph type="sldNum" sz="quarter" idx="5"/>
          </p:nvPr>
        </p:nvSpPr>
        <p:spPr>
          <a:xfrm>
            <a:off x="5797808" y="6742850"/>
            <a:ext cx="4435161" cy="354799"/>
          </a:xfrm>
          <a:prstGeom prst="rect">
            <a:avLst/>
          </a:prstGeom>
        </p:spPr>
        <p:txBody>
          <a:bodyPr vert="horz" lIns="95053" tIns="47527" rIns="95053" bIns="47527" rtlCol="0" anchor="b"/>
          <a:lstStyle>
            <a:lvl1pPr algn="r">
              <a:defRPr sz="1200"/>
            </a:lvl1pPr>
          </a:lstStyle>
          <a:p>
            <a:fld id="{98FB31F8-4672-439B-AB52-AA3EB80E1A10}" type="slidenum">
              <a:rPr lang="en-US" smtClean="0"/>
              <a:pPr/>
              <a:t>‹#›</a:t>
            </a:fld>
            <a:endParaRPr lang="en-US"/>
          </a:p>
        </p:txBody>
      </p:sp>
    </p:spTree>
    <p:extLst>
      <p:ext uri="{BB962C8B-B14F-4D97-AF65-F5344CB8AC3E}">
        <p14:creationId xmlns:p14="http://schemas.microsoft.com/office/powerpoint/2010/main" val="3821024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37D187E-BDF4-4746-A360-288981794E82}" type="slidenum">
              <a:rPr lang="en-US" smtClean="0"/>
              <a:pPr/>
              <a:t>20</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GB" smtClean="0"/>
          </a:p>
        </p:txBody>
      </p:sp>
    </p:spTree>
    <p:extLst>
      <p:ext uri="{BB962C8B-B14F-4D97-AF65-F5344CB8AC3E}">
        <p14:creationId xmlns:p14="http://schemas.microsoft.com/office/powerpoint/2010/main" val="53651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2569BB2-1604-4ACA-81C1-932BFDAFF89C}" type="slidenum">
              <a:rPr lang="en-US" smtClean="0"/>
              <a:pPr/>
              <a:t>21</a:t>
            </a:fld>
            <a:endParaRPr 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GB" smtClean="0"/>
          </a:p>
        </p:txBody>
      </p:sp>
    </p:spTree>
    <p:extLst>
      <p:ext uri="{BB962C8B-B14F-4D97-AF65-F5344CB8AC3E}">
        <p14:creationId xmlns:p14="http://schemas.microsoft.com/office/powerpoint/2010/main" val="10096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2/27/2016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72659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20662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169408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754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71370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383F7E9-3E10-4300-BB47-94CD07F0D2F4}" type="datetimeFigureOut">
              <a:rPr lang="en-US" smtClean="0"/>
              <a:pPr/>
              <a:t>2/27/2016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22957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383F7E9-3E10-4300-BB47-94CD07F0D2F4}" type="datetimeFigureOut">
              <a:rPr lang="en-US" smtClean="0"/>
              <a:pPr/>
              <a:t>2/27/2016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3249440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2/27/2016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758233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2/27/2016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323123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lipArt Placeholder 3"/>
          <p:cNvSpPr>
            <a:spLocks noGrp="1"/>
          </p:cNvSpPr>
          <p:nvPr>
            <p:ph type="clipArt" sz="half" idx="2"/>
          </p:nvPr>
        </p:nvSpPr>
        <p:spPr>
          <a:xfrm>
            <a:off x="4648200" y="1981200"/>
            <a:ext cx="3810000" cy="4114800"/>
          </a:xfrm>
        </p:spPr>
        <p:txBody>
          <a:bodyPr/>
          <a:lstStyle/>
          <a:p>
            <a:pPr lvl="0"/>
            <a:endParaRPr lang="en-AU" noProof="0" smtClean="0"/>
          </a:p>
        </p:txBody>
      </p:sp>
      <p:sp>
        <p:nvSpPr>
          <p:cNvPr id="5" name="Date Placeholder 4"/>
          <p:cNvSpPr>
            <a:spLocks noGrp="1"/>
          </p:cNvSpPr>
          <p:nvPr>
            <p:ph type="dt" sz="half" idx="10"/>
          </p:nvPr>
        </p:nvSpPr>
        <p:spPr/>
        <p:txBody>
          <a:bodyPr/>
          <a:lstStyle>
            <a:lvl1pPr>
              <a:defRPr b="0">
                <a:solidFill>
                  <a:schemeClr val="tx1"/>
                </a:solidFill>
              </a:defRPr>
            </a:lvl1pPr>
          </a:lstStyle>
          <a:p>
            <a:pPr>
              <a:defRPr/>
            </a:pPr>
            <a:r>
              <a:rPr lang="en-US"/>
              <a:t>©</a:t>
            </a:r>
          </a:p>
          <a:p>
            <a:pPr>
              <a:defRPr/>
            </a:pPr>
            <a:r>
              <a:rPr lang="en-GB"/>
              <a:t>John Parkinson</a:t>
            </a:r>
            <a:endParaRPr lang="en-US"/>
          </a:p>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DEC383A-7FC1-4344-878E-9FBEF6EF66AD}" type="slidenum">
              <a:rPr lang="en-US"/>
              <a:pPr>
                <a:defRPr/>
              </a:pPr>
              <a:t>‹#›</a:t>
            </a:fld>
            <a:endParaRPr lang="en-US"/>
          </a:p>
        </p:txBody>
      </p:sp>
    </p:spTree>
    <p:extLst>
      <p:ext uri="{BB962C8B-B14F-4D97-AF65-F5344CB8AC3E}">
        <p14:creationId xmlns:p14="http://schemas.microsoft.com/office/powerpoint/2010/main" val="219221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2/27/2016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47880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83F7E9-3E10-4300-BB47-94CD07F0D2F4}" type="datetimeFigureOut">
              <a:rPr lang="en-US" smtClean="0"/>
              <a:pPr/>
              <a:t>2/27/2016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96814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95678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83F7E9-3E10-4300-BB47-94CD07F0D2F4}" type="datetimeFigureOut">
              <a:rPr lang="en-US" smtClean="0"/>
              <a:pPr/>
              <a:t>2/27/2016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38251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83F7E9-3E10-4300-BB47-94CD07F0D2F4}" type="datetimeFigureOut">
              <a:rPr lang="en-US" smtClean="0"/>
              <a:pPr/>
              <a:t>2/27/2016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45525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3F7E9-3E10-4300-BB47-94CD07F0D2F4}" type="datetimeFigureOut">
              <a:rPr lang="en-US" smtClean="0"/>
              <a:pPr/>
              <a:t>2/27/2016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342540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80463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2/27/2016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93096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383F7E9-3E10-4300-BB47-94CD07F0D2F4}" type="datetimeFigureOut">
              <a:rPr lang="en-US" smtClean="0"/>
              <a:pPr/>
              <a:t>2/27/2016</a:t>
            </a:fld>
            <a:endParaRPr lang="en-AU"/>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21AD7C-DFD9-45A9-BAEF-52E688F66B07}" type="slidenum">
              <a:rPr lang="en-AU" smtClean="0"/>
              <a:pPr/>
              <a:t>‹#›</a:t>
            </a:fld>
            <a:endParaRPr lang="en-AU"/>
          </a:p>
        </p:txBody>
      </p:sp>
    </p:spTree>
    <p:extLst>
      <p:ext uri="{BB962C8B-B14F-4D97-AF65-F5344CB8AC3E}">
        <p14:creationId xmlns:p14="http://schemas.microsoft.com/office/powerpoint/2010/main" val="1162933328"/>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7.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audio" Target="../media/audio6.wav"/><Relationship Id="rId13" Type="http://schemas.openxmlformats.org/officeDocument/2006/relationships/oleObject" Target="../embeddings/oleObject6.bin"/><Relationship Id="rId3" Type="http://schemas.openxmlformats.org/officeDocument/2006/relationships/audio" Target="../media/audio1.wav"/><Relationship Id="rId7" Type="http://schemas.openxmlformats.org/officeDocument/2006/relationships/audio" Target="../media/audio5.wav"/><Relationship Id="rId12"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audio" Target="../media/audio4.wav"/><Relationship Id="rId11" Type="http://schemas.openxmlformats.org/officeDocument/2006/relationships/oleObject" Target="../embeddings/oleObject5.bin"/><Relationship Id="rId5" Type="http://schemas.openxmlformats.org/officeDocument/2006/relationships/audio" Target="../media/audio3.wav"/><Relationship Id="rId10" Type="http://schemas.openxmlformats.org/officeDocument/2006/relationships/image" Target="../media/image21.wmf"/><Relationship Id="rId4" Type="http://schemas.openxmlformats.org/officeDocument/2006/relationships/audio" Target="../media/audio2.wav"/><Relationship Id="rId9" Type="http://schemas.openxmlformats.org/officeDocument/2006/relationships/oleObject" Target="../embeddings/oleObject4.bin"/><Relationship Id="rId14" Type="http://schemas.openxmlformats.org/officeDocument/2006/relationships/image" Target="../media/image23.wmf"/></Relationships>
</file>

<file path=ppt/slides/_rels/slide32.xml.rels><?xml version="1.0" encoding="UTF-8" standalone="yes"?>
<Relationships xmlns="http://schemas.openxmlformats.org/package/2006/relationships"><Relationship Id="rId8" Type="http://schemas.openxmlformats.org/officeDocument/2006/relationships/audio" Target="../media/audio6.wav"/><Relationship Id="rId13" Type="http://schemas.openxmlformats.org/officeDocument/2006/relationships/oleObject" Target="../embeddings/oleObject9.bin"/><Relationship Id="rId3" Type="http://schemas.openxmlformats.org/officeDocument/2006/relationships/audio" Target="../media/audio1.wav"/><Relationship Id="rId7" Type="http://schemas.openxmlformats.org/officeDocument/2006/relationships/audio" Target="../media/audio5.wav"/><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audio" Target="../media/audio4.wav"/><Relationship Id="rId11" Type="http://schemas.openxmlformats.org/officeDocument/2006/relationships/oleObject" Target="../embeddings/oleObject8.bin"/><Relationship Id="rId5" Type="http://schemas.openxmlformats.org/officeDocument/2006/relationships/audio" Target="../media/audio3.wav"/><Relationship Id="rId10" Type="http://schemas.openxmlformats.org/officeDocument/2006/relationships/image" Target="../media/image24.wmf"/><Relationship Id="rId4" Type="http://schemas.openxmlformats.org/officeDocument/2006/relationships/audio" Target="../media/audio2.wav"/><Relationship Id="rId9" Type="http://schemas.openxmlformats.org/officeDocument/2006/relationships/oleObject" Target="../embeddings/oleObject7.bin"/><Relationship Id="rId14" Type="http://schemas.openxmlformats.org/officeDocument/2006/relationships/image" Target="../media/image2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800" dirty="0" smtClean="0"/>
              <a:t>Motion</a:t>
            </a:r>
            <a:endParaRPr lang="en-US" sz="8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1.1</a:t>
            </a:r>
          </a:p>
          <a:p>
            <a:pPr>
              <a:buNone/>
            </a:pPr>
            <a:r>
              <a:rPr lang="en-AU" sz="3200" b="1" dirty="0" smtClean="0">
                <a:latin typeface="+mj-lt"/>
              </a:rPr>
              <a:t>Page 4 - 10</a:t>
            </a:r>
            <a:endParaRPr lang="en-US" sz="3200" b="1" dirty="0">
              <a:latin typeface="+mj-lt"/>
            </a:endParaRPr>
          </a:p>
        </p:txBody>
      </p:sp>
    </p:spTree>
    <p:extLst>
      <p:ext uri="{BB962C8B-B14F-4D97-AF65-F5344CB8AC3E}">
        <p14:creationId xmlns:p14="http://schemas.microsoft.com/office/powerpoint/2010/main" val="1576109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696" y="22487"/>
            <a:ext cx="7498080" cy="1143000"/>
          </a:xfrm>
        </p:spPr>
        <p:txBody>
          <a:bodyPr/>
          <a:lstStyle/>
          <a:p>
            <a:r>
              <a:rPr lang="en-AU" dirty="0" smtClean="0">
                <a:latin typeface="+mn-lt"/>
              </a:rPr>
              <a:t>Vectors</a:t>
            </a:r>
            <a:endParaRPr lang="en-AU" dirty="0">
              <a:latin typeface="+mn-lt"/>
            </a:endParaRPr>
          </a:p>
        </p:txBody>
      </p:sp>
      <p:sp>
        <p:nvSpPr>
          <p:cNvPr id="3" name="Content Placeholder 2"/>
          <p:cNvSpPr>
            <a:spLocks noGrp="1"/>
          </p:cNvSpPr>
          <p:nvPr>
            <p:ph idx="1"/>
          </p:nvPr>
        </p:nvSpPr>
        <p:spPr>
          <a:xfrm>
            <a:off x="107504" y="836712"/>
            <a:ext cx="8856984" cy="2636737"/>
          </a:xfrm>
          <a:solidFill>
            <a:schemeClr val="tx2">
              <a:lumMod val="10000"/>
              <a:alpha val="45000"/>
            </a:schemeClr>
          </a:solidFill>
        </p:spPr>
        <p:txBody>
          <a:bodyPr>
            <a:noAutofit/>
          </a:bodyPr>
          <a:lstStyle/>
          <a:p>
            <a:pPr marL="0" indent="0">
              <a:lnSpc>
                <a:spcPct val="100000"/>
              </a:lnSpc>
              <a:buNone/>
            </a:pPr>
            <a:r>
              <a:rPr lang="en-AU" sz="2400" u="sng" dirty="0" smtClean="0"/>
              <a:t>Example 1.2b:</a:t>
            </a:r>
            <a:r>
              <a:rPr lang="en-AU" sz="2400" dirty="0" smtClean="0"/>
              <a:t> </a:t>
            </a:r>
            <a:r>
              <a:rPr lang="en-AU" sz="2400" dirty="0" smtClean="0">
                <a:solidFill>
                  <a:schemeClr val="accent1">
                    <a:lumMod val="60000"/>
                    <a:lumOff val="40000"/>
                  </a:schemeClr>
                </a:solidFill>
              </a:rPr>
              <a:t>A </a:t>
            </a:r>
            <a:r>
              <a:rPr lang="en-AU" sz="2400" dirty="0">
                <a:solidFill>
                  <a:schemeClr val="accent1">
                    <a:lumMod val="60000"/>
                    <a:lumOff val="40000"/>
                  </a:schemeClr>
                </a:solidFill>
              </a:rPr>
              <a:t>red bumper car travels over the track at 3.00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east. It </a:t>
            </a:r>
            <a:r>
              <a:rPr lang="en-AU" sz="2400" dirty="0" smtClean="0">
                <a:solidFill>
                  <a:schemeClr val="accent1">
                    <a:lumMod val="60000"/>
                    <a:lumOff val="40000"/>
                  </a:schemeClr>
                </a:solidFill>
              </a:rPr>
              <a:t>collides with </a:t>
            </a:r>
            <a:r>
              <a:rPr lang="en-AU" sz="2400" dirty="0">
                <a:solidFill>
                  <a:schemeClr val="accent1">
                    <a:lumMod val="60000"/>
                    <a:lumOff val="40000"/>
                  </a:schemeClr>
                </a:solidFill>
              </a:rPr>
              <a:t>a green bumper car and is deflected so that it ends up </a:t>
            </a:r>
            <a:r>
              <a:rPr lang="en-AU" sz="2400" dirty="0" smtClean="0">
                <a:solidFill>
                  <a:schemeClr val="accent1">
                    <a:lumMod val="60000"/>
                    <a:lumOff val="40000"/>
                  </a:schemeClr>
                </a:solidFill>
              </a:rPr>
              <a:t>travelling at </a:t>
            </a:r>
            <a:r>
              <a:rPr lang="en-AU" sz="2400" dirty="0">
                <a:solidFill>
                  <a:schemeClr val="accent1">
                    <a:lumMod val="60000"/>
                    <a:lumOff val="40000"/>
                  </a:schemeClr>
                </a:solidFill>
              </a:rPr>
              <a:t>2.00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north. Calculate the change in:</a:t>
            </a:r>
          </a:p>
          <a:p>
            <a:pPr marL="530225" indent="-354013">
              <a:lnSpc>
                <a:spcPct val="100000"/>
              </a:lnSpc>
              <a:buNone/>
            </a:pPr>
            <a:r>
              <a:rPr lang="en-AU" sz="2400" dirty="0" smtClean="0">
                <a:solidFill>
                  <a:schemeClr val="accent1">
                    <a:lumMod val="60000"/>
                    <a:lumOff val="40000"/>
                  </a:schemeClr>
                </a:solidFill>
              </a:rPr>
              <a:t>a) speed </a:t>
            </a:r>
            <a:r>
              <a:rPr lang="en-AU" sz="2400" dirty="0">
                <a:solidFill>
                  <a:schemeClr val="accent1">
                    <a:lumMod val="60000"/>
                    <a:lumOff val="40000"/>
                  </a:schemeClr>
                </a:solidFill>
              </a:rPr>
              <a:t>of the red bumper car</a:t>
            </a:r>
          </a:p>
          <a:p>
            <a:pPr marL="530225" indent="-354013">
              <a:lnSpc>
                <a:spcPct val="100000"/>
              </a:lnSpc>
              <a:buNone/>
            </a:pPr>
            <a:r>
              <a:rPr lang="en-AU" sz="2400" dirty="0" smtClean="0">
                <a:solidFill>
                  <a:schemeClr val="accent1">
                    <a:lumMod val="60000"/>
                    <a:lumOff val="40000"/>
                  </a:schemeClr>
                </a:solidFill>
              </a:rPr>
              <a:t>b) velocity </a:t>
            </a:r>
            <a:r>
              <a:rPr lang="en-AU" sz="2400" dirty="0">
                <a:solidFill>
                  <a:schemeClr val="accent1">
                    <a:lumMod val="60000"/>
                    <a:lumOff val="40000"/>
                  </a:schemeClr>
                </a:solidFill>
              </a:rPr>
              <a:t>of the red bumper car.</a:t>
            </a:r>
          </a:p>
        </p:txBody>
      </p:sp>
      <p:pic>
        <p:nvPicPr>
          <p:cNvPr id="2051" name="Picture 3"/>
          <p:cNvPicPr>
            <a:picLocks noChangeAspect="1" noChangeArrowheads="1"/>
          </p:cNvPicPr>
          <p:nvPr/>
        </p:nvPicPr>
        <p:blipFill>
          <a:blip r:embed="rId2"/>
          <a:srcRect/>
          <a:stretch>
            <a:fillRect/>
          </a:stretch>
        </p:blipFill>
        <p:spPr bwMode="auto">
          <a:xfrm>
            <a:off x="5109486" y="2441671"/>
            <a:ext cx="2329162" cy="103177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7668669" y="2241714"/>
            <a:ext cx="1357322" cy="20968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2218"/>
            <a:ext cx="7765321" cy="1326321"/>
          </a:xfrm>
        </p:spPr>
        <p:txBody>
          <a:bodyPr/>
          <a:lstStyle/>
          <a:p>
            <a:r>
              <a:rPr lang="en-AU" dirty="0" smtClean="0">
                <a:latin typeface="+mn-lt"/>
              </a:rPr>
              <a:t>Inclined Planes</a:t>
            </a:r>
            <a:endParaRPr lang="en-AU" dirty="0">
              <a:latin typeface="+mn-lt"/>
            </a:endParaRPr>
          </a:p>
        </p:txBody>
      </p:sp>
      <p:sp>
        <p:nvSpPr>
          <p:cNvPr id="3" name="Content Placeholder 2"/>
          <p:cNvSpPr>
            <a:spLocks noGrp="1"/>
          </p:cNvSpPr>
          <p:nvPr>
            <p:ph idx="1"/>
          </p:nvPr>
        </p:nvSpPr>
        <p:spPr>
          <a:xfrm>
            <a:off x="4095464" y="1556792"/>
            <a:ext cx="4797016" cy="4234408"/>
          </a:xfrm>
        </p:spPr>
        <p:txBody>
          <a:bodyPr>
            <a:normAutofit/>
          </a:bodyPr>
          <a:lstStyle/>
          <a:p>
            <a:pPr marL="0" indent="0">
              <a:buNone/>
            </a:pPr>
            <a:r>
              <a:rPr lang="en-AU" sz="2400" dirty="0"/>
              <a:t>W</a:t>
            </a:r>
            <a:r>
              <a:rPr lang="en-AU" sz="2400" dirty="0" smtClean="0"/>
              <a:t>eight Force (W</a:t>
            </a:r>
            <a:r>
              <a:rPr lang="en-AU" sz="2400" baseline="-25000" dirty="0" smtClean="0"/>
              <a:t>F</a:t>
            </a:r>
            <a:r>
              <a:rPr lang="en-AU" sz="2400" dirty="0" smtClean="0"/>
              <a:t>) is perpendicular to the ground (action)</a:t>
            </a:r>
          </a:p>
          <a:p>
            <a:pPr marL="0" indent="0">
              <a:buNone/>
            </a:pPr>
            <a:r>
              <a:rPr lang="en-AU" sz="2400" dirty="0" smtClean="0"/>
              <a:t>Other force components</a:t>
            </a:r>
          </a:p>
          <a:p>
            <a:r>
              <a:rPr lang="en-AU" sz="2400" dirty="0" smtClean="0"/>
              <a:t>Normal Force – N</a:t>
            </a:r>
            <a:r>
              <a:rPr lang="en-AU" sz="2400" baseline="-25000" dirty="0" smtClean="0"/>
              <a:t>F</a:t>
            </a:r>
            <a:r>
              <a:rPr lang="en-AU" sz="2400" dirty="0" smtClean="0"/>
              <a:t> (reaction)</a:t>
            </a:r>
          </a:p>
          <a:p>
            <a:r>
              <a:rPr lang="en-AU" sz="2400" dirty="0" smtClean="0"/>
              <a:t>Frictional Force – F</a:t>
            </a:r>
            <a:r>
              <a:rPr lang="en-AU" sz="2400" baseline="-25000" dirty="0" smtClean="0"/>
              <a:t>F</a:t>
            </a:r>
            <a:r>
              <a:rPr lang="en-AU" sz="2400" dirty="0" smtClean="0"/>
              <a:t> (reaction)</a:t>
            </a:r>
          </a:p>
          <a:p>
            <a:r>
              <a:rPr lang="en-AU" sz="2400" dirty="0" smtClean="0"/>
              <a:t>Motion Force (M</a:t>
            </a:r>
            <a:r>
              <a:rPr lang="en-AU" sz="2400" baseline="-25000" dirty="0" smtClean="0"/>
              <a:t>F</a:t>
            </a:r>
            <a:r>
              <a:rPr lang="en-AU" sz="2400" dirty="0" smtClean="0"/>
              <a:t>) is the object sliding down the slope (action)</a:t>
            </a:r>
          </a:p>
          <a:p>
            <a:endParaRPr lang="en-AU" sz="2400" dirty="0" smtClean="0"/>
          </a:p>
          <a:p>
            <a:endParaRPr lang="en-AU"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3" y="1556792"/>
            <a:ext cx="4069582" cy="2803490"/>
          </a:xfrm>
          <a:prstGeom prst="rect">
            <a:avLst/>
          </a:prstGeom>
        </p:spPr>
      </p:pic>
      <p:cxnSp>
        <p:nvCxnSpPr>
          <p:cNvPr id="7" name="Straight Arrow Connector 6"/>
          <p:cNvCxnSpPr/>
          <p:nvPr/>
        </p:nvCxnSpPr>
        <p:spPr>
          <a:xfrm>
            <a:off x="2411760"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95736" y="3857575"/>
            <a:ext cx="1555234" cy="461665"/>
          </a:xfrm>
          <a:prstGeom prst="rect">
            <a:avLst/>
          </a:prstGeom>
          <a:noFill/>
        </p:spPr>
        <p:txBody>
          <a:bodyPr wrap="none" rtlCol="0">
            <a:spAutoFit/>
          </a:bodyPr>
          <a:lstStyle/>
          <a:p>
            <a:r>
              <a:rPr lang="en-AU" sz="2400" b="1" dirty="0" smtClean="0">
                <a:solidFill>
                  <a:srgbClr val="002060"/>
                </a:solidFill>
              </a:rPr>
              <a:t>W</a:t>
            </a:r>
            <a:r>
              <a:rPr lang="en-AU" sz="2400" b="1" baseline="-25000" dirty="0" smtClean="0">
                <a:solidFill>
                  <a:srgbClr val="002060"/>
                </a:solidFill>
              </a:rPr>
              <a:t>F</a:t>
            </a:r>
            <a:r>
              <a:rPr lang="en-AU" sz="2400" b="1" dirty="0" smtClean="0">
                <a:solidFill>
                  <a:srgbClr val="002060"/>
                </a:solidFill>
              </a:rPr>
              <a:t> = m g</a:t>
            </a:r>
            <a:endParaRPr lang="en-AU" sz="2400" b="1" dirty="0">
              <a:solidFill>
                <a:srgbClr val="002060"/>
              </a:solidFill>
            </a:endParaRPr>
          </a:p>
        </p:txBody>
      </p:sp>
      <p:cxnSp>
        <p:nvCxnSpPr>
          <p:cNvPr id="9" name="Straight Arrow Connector 8"/>
          <p:cNvCxnSpPr/>
          <p:nvPr/>
        </p:nvCxnSpPr>
        <p:spPr>
          <a:xfrm flipH="1" flipV="1">
            <a:off x="1745675"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50388" y="1548547"/>
            <a:ext cx="561372" cy="461665"/>
          </a:xfrm>
          <a:prstGeom prst="rect">
            <a:avLst/>
          </a:prstGeom>
          <a:noFill/>
        </p:spPr>
        <p:txBody>
          <a:bodyPr wrap="none" rtlCol="0">
            <a:spAutoFit/>
          </a:bodyPr>
          <a:lstStyle/>
          <a:p>
            <a:r>
              <a:rPr lang="en-AU" sz="2400" b="1" dirty="0" smtClean="0">
                <a:solidFill>
                  <a:schemeClr val="accent1"/>
                </a:solidFill>
              </a:rPr>
              <a:t>N</a:t>
            </a:r>
            <a:r>
              <a:rPr lang="en-AU" sz="2400" b="1" baseline="-25000" dirty="0" smtClean="0">
                <a:solidFill>
                  <a:schemeClr val="accent1"/>
                </a:solidFill>
              </a:rPr>
              <a:t>F</a:t>
            </a:r>
            <a:endParaRPr lang="en-AU" sz="2400" b="1" dirty="0">
              <a:solidFill>
                <a:schemeClr val="accent1"/>
              </a:solidFill>
            </a:endParaRPr>
          </a:p>
        </p:txBody>
      </p:sp>
      <p:cxnSp>
        <p:nvCxnSpPr>
          <p:cNvPr id="13" name="Straight Arrow Connector 12"/>
          <p:cNvCxnSpPr/>
          <p:nvPr/>
        </p:nvCxnSpPr>
        <p:spPr>
          <a:xfrm flipV="1">
            <a:off x="2600164" y="2786259"/>
            <a:ext cx="678772" cy="340266"/>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80150" y="2883113"/>
            <a:ext cx="516488" cy="461665"/>
          </a:xfrm>
          <a:prstGeom prst="rect">
            <a:avLst/>
          </a:prstGeom>
          <a:noFill/>
        </p:spPr>
        <p:txBody>
          <a:bodyPr wrap="none" rtlCol="0">
            <a:spAutoFit/>
          </a:bodyPr>
          <a:lstStyle/>
          <a:p>
            <a:r>
              <a:rPr lang="en-AU" sz="2400" b="1" dirty="0" smtClean="0">
                <a:solidFill>
                  <a:schemeClr val="accent3"/>
                </a:solidFill>
              </a:rPr>
              <a:t>F</a:t>
            </a:r>
            <a:r>
              <a:rPr lang="en-AU" sz="2400" b="1" baseline="-25000" dirty="0" smtClean="0">
                <a:solidFill>
                  <a:schemeClr val="accent3"/>
                </a:solidFill>
              </a:rPr>
              <a:t>F</a:t>
            </a:r>
            <a:endParaRPr lang="en-AU" sz="2400" b="1" dirty="0">
              <a:solidFill>
                <a:schemeClr val="accent3"/>
              </a:solidFill>
            </a:endParaRPr>
          </a:p>
        </p:txBody>
      </p:sp>
      <p:cxnSp>
        <p:nvCxnSpPr>
          <p:cNvPr id="17" name="Straight Arrow Connector 16"/>
          <p:cNvCxnSpPr/>
          <p:nvPr/>
        </p:nvCxnSpPr>
        <p:spPr>
          <a:xfrm flipH="1">
            <a:off x="1324471" y="2836399"/>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664" y="3216128"/>
            <a:ext cx="638316" cy="461665"/>
          </a:xfrm>
          <a:prstGeom prst="rect">
            <a:avLst/>
          </a:prstGeom>
          <a:noFill/>
        </p:spPr>
        <p:txBody>
          <a:bodyPr wrap="none" rtlCol="0">
            <a:spAutoFit/>
          </a:bodyPr>
          <a:lstStyle/>
          <a:p>
            <a:r>
              <a:rPr lang="en-AU" sz="2400" b="1" dirty="0" smtClean="0">
                <a:solidFill>
                  <a:srgbClr val="FF0000"/>
                </a:solidFill>
              </a:rPr>
              <a:t>M</a:t>
            </a:r>
            <a:r>
              <a:rPr lang="en-AU" sz="2400" b="1" baseline="-25000" dirty="0" smtClean="0">
                <a:solidFill>
                  <a:srgbClr val="FF0000"/>
                </a:solidFill>
              </a:rPr>
              <a:t>F</a:t>
            </a:r>
            <a:endParaRPr lang="en-AU" sz="2400" b="1" dirty="0">
              <a:solidFill>
                <a:srgbClr val="FF0000"/>
              </a:solidFill>
            </a:endParaRPr>
          </a:p>
        </p:txBody>
      </p:sp>
    </p:spTree>
    <p:extLst>
      <p:ext uri="{BB962C8B-B14F-4D97-AF65-F5344CB8AC3E}">
        <p14:creationId xmlns:p14="http://schemas.microsoft.com/office/powerpoint/2010/main" val="298235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508"/>
            <a:ext cx="7765321" cy="1326321"/>
          </a:xfrm>
        </p:spPr>
        <p:txBody>
          <a:bodyPr/>
          <a:lstStyle/>
          <a:p>
            <a:r>
              <a:rPr lang="en-AU" dirty="0" smtClean="0">
                <a:latin typeface="+mn-lt"/>
              </a:rPr>
              <a:t>Inclined Planes</a:t>
            </a:r>
            <a:endParaRPr lang="en-AU"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3" y="1556792"/>
            <a:ext cx="4069582" cy="2803490"/>
          </a:xfrm>
          <a:prstGeom prst="rect">
            <a:avLst/>
          </a:prstGeom>
        </p:spPr>
      </p:pic>
      <p:cxnSp>
        <p:nvCxnSpPr>
          <p:cNvPr id="7" name="Straight Arrow Connector 6"/>
          <p:cNvCxnSpPr/>
          <p:nvPr/>
        </p:nvCxnSpPr>
        <p:spPr>
          <a:xfrm>
            <a:off x="2411760"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95736" y="3857575"/>
            <a:ext cx="1555234" cy="461665"/>
          </a:xfrm>
          <a:prstGeom prst="rect">
            <a:avLst/>
          </a:prstGeom>
          <a:noFill/>
        </p:spPr>
        <p:txBody>
          <a:bodyPr wrap="none" rtlCol="0">
            <a:spAutoFit/>
          </a:bodyPr>
          <a:lstStyle/>
          <a:p>
            <a:r>
              <a:rPr lang="en-AU" sz="2400" b="1" dirty="0" smtClean="0">
                <a:solidFill>
                  <a:srgbClr val="002060"/>
                </a:solidFill>
              </a:rPr>
              <a:t>W</a:t>
            </a:r>
            <a:r>
              <a:rPr lang="en-AU" sz="2400" b="1" baseline="-25000" dirty="0" smtClean="0">
                <a:solidFill>
                  <a:srgbClr val="002060"/>
                </a:solidFill>
              </a:rPr>
              <a:t>F</a:t>
            </a:r>
            <a:r>
              <a:rPr lang="en-AU" sz="2400" b="1" dirty="0" smtClean="0">
                <a:solidFill>
                  <a:srgbClr val="002060"/>
                </a:solidFill>
              </a:rPr>
              <a:t> = m g</a:t>
            </a:r>
            <a:endParaRPr lang="en-AU" sz="2400" b="1" dirty="0">
              <a:solidFill>
                <a:srgbClr val="002060"/>
              </a:solidFill>
            </a:endParaRPr>
          </a:p>
        </p:txBody>
      </p:sp>
      <p:cxnSp>
        <p:nvCxnSpPr>
          <p:cNvPr id="9" name="Straight Arrow Connector 8"/>
          <p:cNvCxnSpPr/>
          <p:nvPr/>
        </p:nvCxnSpPr>
        <p:spPr>
          <a:xfrm flipH="1" flipV="1">
            <a:off x="1745675"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50388" y="1548547"/>
            <a:ext cx="561372" cy="461665"/>
          </a:xfrm>
          <a:prstGeom prst="rect">
            <a:avLst/>
          </a:prstGeom>
          <a:noFill/>
        </p:spPr>
        <p:txBody>
          <a:bodyPr wrap="none" rtlCol="0">
            <a:spAutoFit/>
          </a:bodyPr>
          <a:lstStyle/>
          <a:p>
            <a:r>
              <a:rPr lang="en-AU" sz="2400" b="1" dirty="0" smtClean="0">
                <a:solidFill>
                  <a:schemeClr val="accent1"/>
                </a:solidFill>
              </a:rPr>
              <a:t>N</a:t>
            </a:r>
            <a:r>
              <a:rPr lang="en-AU" sz="2400" b="1" baseline="-25000" dirty="0" smtClean="0">
                <a:solidFill>
                  <a:schemeClr val="accent1"/>
                </a:solidFill>
              </a:rPr>
              <a:t>F</a:t>
            </a:r>
            <a:endParaRPr lang="en-AU" sz="2400" b="1" dirty="0">
              <a:solidFill>
                <a:schemeClr val="accent1"/>
              </a:solidFill>
            </a:endParaRPr>
          </a:p>
        </p:txBody>
      </p:sp>
      <p:cxnSp>
        <p:nvCxnSpPr>
          <p:cNvPr id="13" name="Straight Arrow Connector 12"/>
          <p:cNvCxnSpPr/>
          <p:nvPr/>
        </p:nvCxnSpPr>
        <p:spPr>
          <a:xfrm flipV="1">
            <a:off x="2600164" y="2786259"/>
            <a:ext cx="678772" cy="340266"/>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80150" y="2883113"/>
            <a:ext cx="516488" cy="461665"/>
          </a:xfrm>
          <a:prstGeom prst="rect">
            <a:avLst/>
          </a:prstGeom>
          <a:noFill/>
        </p:spPr>
        <p:txBody>
          <a:bodyPr wrap="none" rtlCol="0">
            <a:spAutoFit/>
          </a:bodyPr>
          <a:lstStyle/>
          <a:p>
            <a:r>
              <a:rPr lang="en-AU" sz="2400" b="1" dirty="0" smtClean="0">
                <a:solidFill>
                  <a:schemeClr val="accent3"/>
                </a:solidFill>
              </a:rPr>
              <a:t>F</a:t>
            </a:r>
            <a:r>
              <a:rPr lang="en-AU" sz="2400" b="1" baseline="-25000" dirty="0" smtClean="0">
                <a:solidFill>
                  <a:schemeClr val="accent3"/>
                </a:solidFill>
              </a:rPr>
              <a:t>F</a:t>
            </a:r>
            <a:endParaRPr lang="en-AU" sz="2400" b="1" dirty="0">
              <a:solidFill>
                <a:schemeClr val="accent3"/>
              </a:solidFill>
            </a:endParaRPr>
          </a:p>
        </p:txBody>
      </p:sp>
      <p:cxnSp>
        <p:nvCxnSpPr>
          <p:cNvPr id="17" name="Straight Arrow Connector 16"/>
          <p:cNvCxnSpPr/>
          <p:nvPr/>
        </p:nvCxnSpPr>
        <p:spPr>
          <a:xfrm flipH="1">
            <a:off x="1324471" y="2836399"/>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664" y="3216128"/>
            <a:ext cx="638316" cy="461665"/>
          </a:xfrm>
          <a:prstGeom prst="rect">
            <a:avLst/>
          </a:prstGeom>
          <a:noFill/>
        </p:spPr>
        <p:txBody>
          <a:bodyPr wrap="none" rtlCol="0">
            <a:spAutoFit/>
          </a:bodyPr>
          <a:lstStyle/>
          <a:p>
            <a:r>
              <a:rPr lang="en-AU" sz="2400" b="1" dirty="0" smtClean="0">
                <a:solidFill>
                  <a:srgbClr val="FF0000"/>
                </a:solidFill>
              </a:rPr>
              <a:t>M</a:t>
            </a:r>
            <a:r>
              <a:rPr lang="en-AU" sz="2400" b="1" baseline="-25000" dirty="0" smtClean="0">
                <a:solidFill>
                  <a:srgbClr val="FF0000"/>
                </a:solidFill>
              </a:rPr>
              <a:t>F</a:t>
            </a:r>
            <a:endParaRPr lang="en-AU" sz="2400" b="1" dirty="0">
              <a:solidFill>
                <a:srgbClr val="FF0000"/>
              </a:solidFill>
            </a:endParaRPr>
          </a:p>
        </p:txBody>
      </p:sp>
      <p:grpSp>
        <p:nvGrpSpPr>
          <p:cNvPr id="6" name="Group 5"/>
          <p:cNvGrpSpPr/>
          <p:nvPr/>
        </p:nvGrpSpPr>
        <p:grpSpPr>
          <a:xfrm>
            <a:off x="111468" y="4282537"/>
            <a:ext cx="2476021" cy="1098536"/>
            <a:chOff x="211324" y="4365478"/>
            <a:chExt cx="2476021" cy="1098536"/>
          </a:xfrm>
        </p:grpSpPr>
        <p:cxnSp>
          <p:nvCxnSpPr>
            <p:cNvPr id="21" name="Straight Arrow Connector 20"/>
            <p:cNvCxnSpPr/>
            <p:nvPr/>
          </p:nvCxnSpPr>
          <p:spPr>
            <a:xfrm flipV="1">
              <a:off x="1536889" y="4604934"/>
              <a:ext cx="606405" cy="303989"/>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49476" y="4908923"/>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70857" y="4365478"/>
              <a:ext cx="516488" cy="461665"/>
            </a:xfrm>
            <a:prstGeom prst="rect">
              <a:avLst/>
            </a:prstGeom>
            <a:noFill/>
          </p:spPr>
          <p:txBody>
            <a:bodyPr wrap="none" rtlCol="0">
              <a:spAutoFit/>
            </a:bodyPr>
            <a:lstStyle/>
            <a:p>
              <a:r>
                <a:rPr lang="en-AU" sz="2400" b="1" dirty="0" smtClean="0">
                  <a:solidFill>
                    <a:schemeClr val="accent3"/>
                  </a:solidFill>
                </a:rPr>
                <a:t>F</a:t>
              </a:r>
              <a:r>
                <a:rPr lang="en-AU" sz="2400" b="1" baseline="-25000" dirty="0" smtClean="0">
                  <a:solidFill>
                    <a:schemeClr val="accent3"/>
                  </a:solidFill>
                </a:rPr>
                <a:t>F</a:t>
              </a:r>
              <a:endParaRPr lang="en-AU" sz="2400" b="1" dirty="0">
                <a:solidFill>
                  <a:schemeClr val="accent3"/>
                </a:solidFill>
              </a:endParaRPr>
            </a:p>
          </p:txBody>
        </p:sp>
        <p:sp>
          <p:nvSpPr>
            <p:cNvPr id="26" name="TextBox 25"/>
            <p:cNvSpPr txBox="1"/>
            <p:nvPr/>
          </p:nvSpPr>
          <p:spPr>
            <a:xfrm>
              <a:off x="211324" y="4781431"/>
              <a:ext cx="638316" cy="461665"/>
            </a:xfrm>
            <a:prstGeom prst="rect">
              <a:avLst/>
            </a:prstGeom>
            <a:noFill/>
          </p:spPr>
          <p:txBody>
            <a:bodyPr wrap="none" rtlCol="0">
              <a:spAutoFit/>
            </a:bodyPr>
            <a:lstStyle/>
            <a:p>
              <a:r>
                <a:rPr lang="en-AU" sz="2400" b="1" dirty="0" smtClean="0">
                  <a:solidFill>
                    <a:srgbClr val="FF0000"/>
                  </a:solidFill>
                </a:rPr>
                <a:t>M</a:t>
              </a:r>
              <a:r>
                <a:rPr lang="en-AU" sz="2400" b="1" baseline="-25000" dirty="0" smtClean="0">
                  <a:solidFill>
                    <a:srgbClr val="FF0000"/>
                  </a:solidFill>
                </a:rPr>
                <a:t>F</a:t>
              </a:r>
              <a:endParaRPr lang="en-AU" sz="2400" b="1" dirty="0">
                <a:solidFill>
                  <a:srgbClr val="FF0000"/>
                </a:solidFill>
              </a:endParaRPr>
            </a:p>
          </p:txBody>
        </p:sp>
      </p:grpSp>
      <p:sp>
        <p:nvSpPr>
          <p:cNvPr id="29" name="TextBox 28"/>
          <p:cNvSpPr txBox="1"/>
          <p:nvPr/>
        </p:nvSpPr>
        <p:spPr>
          <a:xfrm>
            <a:off x="996240" y="4987756"/>
            <a:ext cx="2398990" cy="461665"/>
          </a:xfrm>
          <a:prstGeom prst="rect">
            <a:avLst/>
          </a:prstGeom>
          <a:noFill/>
        </p:spPr>
        <p:txBody>
          <a:bodyPr wrap="none" rtlCol="0">
            <a:spAutoFit/>
          </a:bodyPr>
          <a:lstStyle/>
          <a:p>
            <a:r>
              <a:rPr lang="en-AU" sz="2400" dirty="0" smtClean="0"/>
              <a:t>The resultant is </a:t>
            </a:r>
            <a:endParaRPr lang="en-AU" sz="2400" dirty="0"/>
          </a:p>
        </p:txBody>
      </p:sp>
      <p:grpSp>
        <p:nvGrpSpPr>
          <p:cNvPr id="10" name="Group 9"/>
          <p:cNvGrpSpPr/>
          <p:nvPr/>
        </p:nvGrpSpPr>
        <p:grpSpPr>
          <a:xfrm>
            <a:off x="3278936" y="5091332"/>
            <a:ext cx="972283" cy="461665"/>
            <a:chOff x="1627881" y="5588240"/>
            <a:chExt cx="972283" cy="461665"/>
          </a:xfrm>
        </p:grpSpPr>
        <p:cxnSp>
          <p:nvCxnSpPr>
            <p:cNvPr id="30" name="Straight Arrow Connector 29"/>
            <p:cNvCxnSpPr/>
            <p:nvPr/>
          </p:nvCxnSpPr>
          <p:spPr>
            <a:xfrm flipH="1">
              <a:off x="1627881" y="5619755"/>
              <a:ext cx="424419" cy="216436"/>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97114" y="5588240"/>
              <a:ext cx="603050" cy="461665"/>
            </a:xfrm>
            <a:prstGeom prst="rect">
              <a:avLst/>
            </a:prstGeom>
            <a:noFill/>
          </p:spPr>
          <p:txBody>
            <a:bodyPr wrap="none" rtlCol="0">
              <a:spAutoFit/>
            </a:bodyPr>
            <a:lstStyle/>
            <a:p>
              <a:r>
                <a:rPr lang="en-AU" sz="2400" b="1" dirty="0" smtClean="0">
                  <a:solidFill>
                    <a:srgbClr val="FFFF00"/>
                  </a:solidFill>
                  <a:latin typeface="Times New Roman" panose="02020603050405020304" pitchFamily="18" charset="0"/>
                  <a:cs typeface="Times New Roman" panose="02020603050405020304" pitchFamily="18" charset="0"/>
                </a:rPr>
                <a:t>∑</a:t>
              </a:r>
              <a:r>
                <a:rPr lang="en-AU" sz="2400" b="1" dirty="0" smtClean="0">
                  <a:solidFill>
                    <a:srgbClr val="FFFF00"/>
                  </a:solidFill>
                </a:rPr>
                <a:t>F</a:t>
              </a:r>
              <a:endParaRPr lang="en-AU" sz="2400" b="1" dirty="0">
                <a:solidFill>
                  <a:srgbClr val="FFFF00"/>
                </a:solidFill>
              </a:endParaRPr>
            </a:p>
          </p:txBody>
        </p:sp>
      </p:grpSp>
      <p:sp>
        <p:nvSpPr>
          <p:cNvPr id="23" name="TextBox 22"/>
          <p:cNvSpPr txBox="1"/>
          <p:nvPr/>
        </p:nvSpPr>
        <p:spPr>
          <a:xfrm>
            <a:off x="33759" y="5685062"/>
            <a:ext cx="4147603" cy="830997"/>
          </a:xfrm>
          <a:prstGeom prst="rect">
            <a:avLst/>
          </a:prstGeom>
          <a:noFill/>
        </p:spPr>
        <p:txBody>
          <a:bodyPr wrap="square" rtlCol="0">
            <a:spAutoFit/>
          </a:bodyPr>
          <a:lstStyle/>
          <a:p>
            <a:r>
              <a:rPr lang="en-AU" sz="2400" dirty="0" smtClean="0"/>
              <a:t>This means it is accelerating </a:t>
            </a:r>
            <a:r>
              <a:rPr lang="en-AU" sz="2400" u="sng" dirty="0" smtClean="0"/>
              <a:t>down</a:t>
            </a:r>
            <a:r>
              <a:rPr lang="en-AU" sz="2400" dirty="0" smtClean="0"/>
              <a:t> the slope (F = m a)</a:t>
            </a:r>
            <a:endParaRPr lang="en-AU" sz="2400" dirty="0"/>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418" y="1556792"/>
            <a:ext cx="4069582" cy="2803490"/>
          </a:xfrm>
          <a:prstGeom prst="rect">
            <a:avLst/>
          </a:prstGeom>
        </p:spPr>
      </p:pic>
      <p:sp>
        <p:nvSpPr>
          <p:cNvPr id="33" name="TextBox 32"/>
          <p:cNvSpPr txBox="1"/>
          <p:nvPr/>
        </p:nvSpPr>
        <p:spPr>
          <a:xfrm>
            <a:off x="7244271" y="3857575"/>
            <a:ext cx="1555234" cy="461665"/>
          </a:xfrm>
          <a:prstGeom prst="rect">
            <a:avLst/>
          </a:prstGeom>
          <a:noFill/>
        </p:spPr>
        <p:txBody>
          <a:bodyPr wrap="none" rtlCol="0">
            <a:spAutoFit/>
          </a:bodyPr>
          <a:lstStyle/>
          <a:p>
            <a:r>
              <a:rPr lang="en-AU" sz="2400" b="1" dirty="0" smtClean="0">
                <a:solidFill>
                  <a:srgbClr val="002060"/>
                </a:solidFill>
              </a:rPr>
              <a:t>W</a:t>
            </a:r>
            <a:r>
              <a:rPr lang="en-AU" sz="2400" b="1" baseline="-25000" dirty="0" smtClean="0">
                <a:solidFill>
                  <a:srgbClr val="002060"/>
                </a:solidFill>
              </a:rPr>
              <a:t>F</a:t>
            </a:r>
            <a:r>
              <a:rPr lang="en-AU" sz="2400" b="1" dirty="0" smtClean="0">
                <a:solidFill>
                  <a:srgbClr val="002060"/>
                </a:solidFill>
              </a:rPr>
              <a:t> = m g</a:t>
            </a:r>
            <a:endParaRPr lang="en-AU" sz="2400" b="1" dirty="0">
              <a:solidFill>
                <a:srgbClr val="002060"/>
              </a:solidFill>
            </a:endParaRPr>
          </a:p>
        </p:txBody>
      </p:sp>
      <p:cxnSp>
        <p:nvCxnSpPr>
          <p:cNvPr id="34" name="Straight Arrow Connector 33"/>
          <p:cNvCxnSpPr/>
          <p:nvPr/>
        </p:nvCxnSpPr>
        <p:spPr>
          <a:xfrm flipH="1" flipV="1">
            <a:off x="6794210"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898923" y="1548547"/>
            <a:ext cx="561372" cy="461665"/>
          </a:xfrm>
          <a:prstGeom prst="rect">
            <a:avLst/>
          </a:prstGeom>
          <a:noFill/>
        </p:spPr>
        <p:txBody>
          <a:bodyPr wrap="none" rtlCol="0">
            <a:spAutoFit/>
          </a:bodyPr>
          <a:lstStyle/>
          <a:p>
            <a:r>
              <a:rPr lang="en-AU" sz="2400" b="1" dirty="0" smtClean="0">
                <a:solidFill>
                  <a:schemeClr val="accent1"/>
                </a:solidFill>
              </a:rPr>
              <a:t>N</a:t>
            </a:r>
            <a:r>
              <a:rPr lang="en-AU" sz="2400" b="1" baseline="-25000" dirty="0" smtClean="0">
                <a:solidFill>
                  <a:schemeClr val="accent1"/>
                </a:solidFill>
              </a:rPr>
              <a:t>F</a:t>
            </a:r>
            <a:endParaRPr lang="en-AU" sz="2400" b="1" dirty="0">
              <a:solidFill>
                <a:schemeClr val="accent1"/>
              </a:solidFill>
            </a:endParaRPr>
          </a:p>
        </p:txBody>
      </p:sp>
      <p:cxnSp>
        <p:nvCxnSpPr>
          <p:cNvPr id="36" name="Straight Arrow Connector 35"/>
          <p:cNvCxnSpPr/>
          <p:nvPr/>
        </p:nvCxnSpPr>
        <p:spPr>
          <a:xfrm flipV="1">
            <a:off x="7648699" y="2602977"/>
            <a:ext cx="1044388" cy="523548"/>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328685" y="2883113"/>
            <a:ext cx="516488" cy="461665"/>
          </a:xfrm>
          <a:prstGeom prst="rect">
            <a:avLst/>
          </a:prstGeom>
          <a:noFill/>
        </p:spPr>
        <p:txBody>
          <a:bodyPr wrap="none" rtlCol="0">
            <a:spAutoFit/>
          </a:bodyPr>
          <a:lstStyle/>
          <a:p>
            <a:r>
              <a:rPr lang="en-AU" sz="2400" b="1" dirty="0" smtClean="0">
                <a:solidFill>
                  <a:schemeClr val="accent3"/>
                </a:solidFill>
              </a:rPr>
              <a:t>F</a:t>
            </a:r>
            <a:r>
              <a:rPr lang="en-AU" sz="2400" b="1" baseline="-25000" dirty="0" smtClean="0">
                <a:solidFill>
                  <a:schemeClr val="accent3"/>
                </a:solidFill>
              </a:rPr>
              <a:t>F</a:t>
            </a:r>
            <a:endParaRPr lang="en-AU" sz="2400" b="1" dirty="0">
              <a:solidFill>
                <a:schemeClr val="accent3"/>
              </a:solidFill>
            </a:endParaRPr>
          </a:p>
        </p:txBody>
      </p:sp>
      <p:cxnSp>
        <p:nvCxnSpPr>
          <p:cNvPr id="38" name="Straight Arrow Connector 37"/>
          <p:cNvCxnSpPr/>
          <p:nvPr/>
        </p:nvCxnSpPr>
        <p:spPr>
          <a:xfrm flipH="1">
            <a:off x="6767097" y="2836399"/>
            <a:ext cx="694413" cy="35412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28832" y="3085380"/>
            <a:ext cx="638316" cy="461665"/>
          </a:xfrm>
          <a:prstGeom prst="rect">
            <a:avLst/>
          </a:prstGeom>
          <a:noFill/>
        </p:spPr>
        <p:txBody>
          <a:bodyPr wrap="none" rtlCol="0">
            <a:spAutoFit/>
          </a:bodyPr>
          <a:lstStyle/>
          <a:p>
            <a:r>
              <a:rPr lang="en-AU" sz="2400" b="1" dirty="0" smtClean="0">
                <a:solidFill>
                  <a:srgbClr val="FF0000"/>
                </a:solidFill>
              </a:rPr>
              <a:t>M</a:t>
            </a:r>
            <a:r>
              <a:rPr lang="en-AU" sz="2400" b="1" baseline="-25000" dirty="0" smtClean="0">
                <a:solidFill>
                  <a:srgbClr val="FF0000"/>
                </a:solidFill>
              </a:rPr>
              <a:t>F</a:t>
            </a:r>
            <a:endParaRPr lang="en-AU" sz="2400" b="1" dirty="0">
              <a:solidFill>
                <a:srgbClr val="FF0000"/>
              </a:solidFill>
            </a:endParaRPr>
          </a:p>
        </p:txBody>
      </p:sp>
      <p:cxnSp>
        <p:nvCxnSpPr>
          <p:cNvPr id="40" name="Straight Arrow Connector 39"/>
          <p:cNvCxnSpPr/>
          <p:nvPr/>
        </p:nvCxnSpPr>
        <p:spPr>
          <a:xfrm>
            <a:off x="7460295"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4971055" y="4288678"/>
            <a:ext cx="2476021" cy="1098536"/>
            <a:chOff x="211324" y="4365478"/>
            <a:chExt cx="2476021" cy="1098536"/>
          </a:xfrm>
        </p:grpSpPr>
        <p:cxnSp>
          <p:nvCxnSpPr>
            <p:cNvPr id="44" name="Straight Arrow Connector 43"/>
            <p:cNvCxnSpPr/>
            <p:nvPr/>
          </p:nvCxnSpPr>
          <p:spPr>
            <a:xfrm flipH="1">
              <a:off x="449476" y="5130959"/>
              <a:ext cx="653103" cy="33305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170857" y="4365478"/>
              <a:ext cx="516488" cy="461665"/>
            </a:xfrm>
            <a:prstGeom prst="rect">
              <a:avLst/>
            </a:prstGeom>
            <a:noFill/>
          </p:spPr>
          <p:txBody>
            <a:bodyPr wrap="none" rtlCol="0">
              <a:spAutoFit/>
            </a:bodyPr>
            <a:lstStyle/>
            <a:p>
              <a:r>
                <a:rPr lang="en-AU" sz="2400" b="1" dirty="0" smtClean="0">
                  <a:solidFill>
                    <a:schemeClr val="accent3"/>
                  </a:solidFill>
                </a:rPr>
                <a:t>F</a:t>
              </a:r>
              <a:r>
                <a:rPr lang="en-AU" sz="2400" b="1" baseline="-25000" dirty="0" smtClean="0">
                  <a:solidFill>
                    <a:schemeClr val="accent3"/>
                  </a:solidFill>
                </a:rPr>
                <a:t>F</a:t>
              </a:r>
              <a:endParaRPr lang="en-AU" sz="2400" b="1" dirty="0">
                <a:solidFill>
                  <a:schemeClr val="accent3"/>
                </a:solidFill>
              </a:endParaRPr>
            </a:p>
          </p:txBody>
        </p:sp>
        <p:sp>
          <p:nvSpPr>
            <p:cNvPr id="46" name="TextBox 45"/>
            <p:cNvSpPr txBox="1"/>
            <p:nvPr/>
          </p:nvSpPr>
          <p:spPr>
            <a:xfrm>
              <a:off x="211324" y="4781431"/>
              <a:ext cx="638316" cy="461665"/>
            </a:xfrm>
            <a:prstGeom prst="rect">
              <a:avLst/>
            </a:prstGeom>
            <a:noFill/>
          </p:spPr>
          <p:txBody>
            <a:bodyPr wrap="none" rtlCol="0">
              <a:spAutoFit/>
            </a:bodyPr>
            <a:lstStyle/>
            <a:p>
              <a:r>
                <a:rPr lang="en-AU" sz="2400" b="1" dirty="0" smtClean="0">
                  <a:solidFill>
                    <a:srgbClr val="FF0000"/>
                  </a:solidFill>
                </a:rPr>
                <a:t>M</a:t>
              </a:r>
              <a:r>
                <a:rPr lang="en-AU" sz="2400" b="1" baseline="-25000" dirty="0" smtClean="0">
                  <a:solidFill>
                    <a:srgbClr val="FF0000"/>
                  </a:solidFill>
                </a:rPr>
                <a:t>F</a:t>
              </a:r>
              <a:endParaRPr lang="en-AU" sz="2400" b="1" dirty="0">
                <a:solidFill>
                  <a:srgbClr val="FF0000"/>
                </a:solidFill>
              </a:endParaRPr>
            </a:p>
          </p:txBody>
        </p:sp>
        <p:cxnSp>
          <p:nvCxnSpPr>
            <p:cNvPr id="43" name="Straight Arrow Connector 42"/>
            <p:cNvCxnSpPr/>
            <p:nvPr/>
          </p:nvCxnSpPr>
          <p:spPr>
            <a:xfrm flipV="1">
              <a:off x="1087792" y="4604935"/>
              <a:ext cx="1055502" cy="529119"/>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5855827" y="4993897"/>
            <a:ext cx="2398990" cy="461665"/>
          </a:xfrm>
          <a:prstGeom prst="rect">
            <a:avLst/>
          </a:prstGeom>
          <a:noFill/>
        </p:spPr>
        <p:txBody>
          <a:bodyPr wrap="none" rtlCol="0">
            <a:spAutoFit/>
          </a:bodyPr>
          <a:lstStyle/>
          <a:p>
            <a:r>
              <a:rPr lang="en-AU" sz="2400" dirty="0" smtClean="0"/>
              <a:t>The resultant is </a:t>
            </a:r>
            <a:endParaRPr lang="en-AU" sz="2400" dirty="0"/>
          </a:p>
        </p:txBody>
      </p:sp>
      <p:grpSp>
        <p:nvGrpSpPr>
          <p:cNvPr id="48" name="Group 47"/>
          <p:cNvGrpSpPr/>
          <p:nvPr/>
        </p:nvGrpSpPr>
        <p:grpSpPr>
          <a:xfrm>
            <a:off x="7956376" y="5042486"/>
            <a:ext cx="1154430" cy="516652"/>
            <a:chOff x="1445734" y="5533253"/>
            <a:chExt cx="1154430" cy="516652"/>
          </a:xfrm>
        </p:grpSpPr>
        <p:cxnSp>
          <p:nvCxnSpPr>
            <p:cNvPr id="49" name="Straight Arrow Connector 48"/>
            <p:cNvCxnSpPr/>
            <p:nvPr/>
          </p:nvCxnSpPr>
          <p:spPr>
            <a:xfrm flipV="1">
              <a:off x="1445734" y="5533253"/>
              <a:ext cx="787393" cy="402738"/>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997114" y="5588240"/>
              <a:ext cx="603050" cy="461665"/>
            </a:xfrm>
            <a:prstGeom prst="rect">
              <a:avLst/>
            </a:prstGeom>
            <a:noFill/>
          </p:spPr>
          <p:txBody>
            <a:bodyPr wrap="none" rtlCol="0">
              <a:spAutoFit/>
            </a:bodyPr>
            <a:lstStyle/>
            <a:p>
              <a:r>
                <a:rPr lang="en-AU" sz="2400" b="1" dirty="0" smtClean="0">
                  <a:solidFill>
                    <a:srgbClr val="FFFF00"/>
                  </a:solidFill>
                  <a:latin typeface="Times New Roman" panose="02020603050405020304" pitchFamily="18" charset="0"/>
                  <a:cs typeface="Times New Roman" panose="02020603050405020304" pitchFamily="18" charset="0"/>
                </a:rPr>
                <a:t>∑</a:t>
              </a:r>
              <a:r>
                <a:rPr lang="en-AU" sz="2400" b="1" dirty="0" smtClean="0">
                  <a:solidFill>
                    <a:srgbClr val="FFFF00"/>
                  </a:solidFill>
                </a:rPr>
                <a:t>F</a:t>
              </a:r>
              <a:endParaRPr lang="en-AU" sz="2400" b="1" dirty="0">
                <a:solidFill>
                  <a:srgbClr val="FFFF00"/>
                </a:solidFill>
              </a:endParaRPr>
            </a:p>
          </p:txBody>
        </p:sp>
      </p:grpSp>
      <p:sp>
        <p:nvSpPr>
          <p:cNvPr id="51" name="TextBox 50"/>
          <p:cNvSpPr txBox="1"/>
          <p:nvPr/>
        </p:nvSpPr>
        <p:spPr>
          <a:xfrm>
            <a:off x="4893346" y="5691203"/>
            <a:ext cx="4147603" cy="830997"/>
          </a:xfrm>
          <a:prstGeom prst="rect">
            <a:avLst/>
          </a:prstGeom>
          <a:noFill/>
        </p:spPr>
        <p:txBody>
          <a:bodyPr wrap="square" rtlCol="0">
            <a:spAutoFit/>
          </a:bodyPr>
          <a:lstStyle/>
          <a:p>
            <a:r>
              <a:rPr lang="en-AU" sz="2400" dirty="0" smtClean="0"/>
              <a:t>This means it is accelerating </a:t>
            </a:r>
            <a:r>
              <a:rPr lang="en-AU" sz="2400" u="sng" dirty="0" smtClean="0"/>
              <a:t>up</a:t>
            </a:r>
            <a:r>
              <a:rPr lang="en-AU" sz="2400" dirty="0" smtClean="0"/>
              <a:t> the slope (F = m a)</a:t>
            </a:r>
            <a:endParaRPr lang="en-AU" sz="2400" dirty="0"/>
          </a:p>
        </p:txBody>
      </p:sp>
    </p:spTree>
    <p:extLst>
      <p:ext uri="{BB962C8B-B14F-4D97-AF65-F5344CB8AC3E}">
        <p14:creationId xmlns:p14="http://schemas.microsoft.com/office/powerpoint/2010/main" val="1820226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508"/>
            <a:ext cx="7765321" cy="1326321"/>
          </a:xfrm>
        </p:spPr>
        <p:txBody>
          <a:bodyPr/>
          <a:lstStyle/>
          <a:p>
            <a:r>
              <a:rPr lang="en-AU" dirty="0" smtClean="0">
                <a:latin typeface="+mn-lt"/>
              </a:rPr>
              <a:t>Inclined Planes</a:t>
            </a:r>
            <a:endParaRPr lang="en-AU"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76" y="1124743"/>
            <a:ext cx="7942061" cy="5400601"/>
          </a:xfrm>
          <a:prstGeom prst="rect">
            <a:avLst/>
          </a:prstGeom>
          <a:solidFill>
            <a:schemeClr val="bg2">
              <a:lumMod val="40000"/>
              <a:lumOff val="60000"/>
            </a:schemeClr>
          </a:solidFill>
          <a:effectLst>
            <a:outerShdw blurRad="114300" dist="12700" dir="5400000" algn="ctr" rotWithShape="0">
              <a:schemeClr val="bg2"/>
            </a:outerShdw>
          </a:effectLst>
        </p:spPr>
      </p:pic>
    </p:spTree>
    <p:extLst>
      <p:ext uri="{BB962C8B-B14F-4D97-AF65-F5344CB8AC3E}">
        <p14:creationId xmlns:p14="http://schemas.microsoft.com/office/powerpoint/2010/main" val="1500590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27564"/>
            <a:ext cx="7765321" cy="1326321"/>
          </a:xfrm>
        </p:spPr>
        <p:txBody>
          <a:bodyPr/>
          <a:lstStyle/>
          <a:p>
            <a:r>
              <a:rPr lang="en-AU" dirty="0" smtClean="0">
                <a:latin typeface="+mn-lt"/>
              </a:rPr>
              <a:t>Inclined Planes</a:t>
            </a:r>
            <a:endParaRPr lang="en-AU" dirty="0">
              <a:latin typeface="+mn-lt"/>
            </a:endParaRPr>
          </a:p>
        </p:txBody>
      </p:sp>
      <p:sp>
        <p:nvSpPr>
          <p:cNvPr id="3" name="Content Placeholder 2"/>
          <p:cNvSpPr>
            <a:spLocks noGrp="1"/>
          </p:cNvSpPr>
          <p:nvPr>
            <p:ph idx="1"/>
          </p:nvPr>
        </p:nvSpPr>
        <p:spPr>
          <a:xfrm>
            <a:off x="179512" y="1052736"/>
            <a:ext cx="6192688" cy="5805264"/>
          </a:xfrm>
          <a:solidFill>
            <a:schemeClr val="tx2">
              <a:lumMod val="10000"/>
              <a:alpha val="45000"/>
            </a:schemeClr>
          </a:solidFill>
        </p:spPr>
        <p:txBody>
          <a:bodyPr>
            <a:normAutofit lnSpcReduction="10000"/>
          </a:bodyPr>
          <a:lstStyle/>
          <a:p>
            <a:pPr marL="0" indent="0">
              <a:buNone/>
            </a:pPr>
            <a:r>
              <a:rPr lang="en-AU" sz="2400" u="sng" dirty="0" smtClean="0"/>
              <a:t>Example 1.2c:</a:t>
            </a:r>
            <a:r>
              <a:rPr lang="en-AU" sz="2400" dirty="0" smtClean="0"/>
              <a:t> </a:t>
            </a:r>
            <a:r>
              <a:rPr lang="en-AU" sz="2400" dirty="0" smtClean="0">
                <a:solidFill>
                  <a:schemeClr val="accent1">
                    <a:lumMod val="60000"/>
                    <a:lumOff val="40000"/>
                  </a:schemeClr>
                </a:solidFill>
              </a:rPr>
              <a:t>Julie takes her younger sister Mary to the park. They both want a go on the slippery slide. Julie, who has a mass of 55 kg goes first. When she watches Mary, who has a mass of 35 kg, she notices she goes slower. If the slide is on an angle of 30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to the horizontal, </a:t>
            </a:r>
          </a:p>
          <a:p>
            <a:pPr marL="457200" indent="-457200">
              <a:buFont typeface="+mj-lt"/>
              <a:buAutoNum type="alphaLcParenR"/>
            </a:pPr>
            <a:r>
              <a:rPr lang="en-AU" sz="2400" dirty="0" smtClean="0">
                <a:solidFill>
                  <a:schemeClr val="accent1">
                    <a:lumMod val="60000"/>
                    <a:lumOff val="40000"/>
                  </a:schemeClr>
                </a:solidFill>
              </a:rPr>
              <a:t>compare the force they each experience when they reach the ground and </a:t>
            </a:r>
          </a:p>
          <a:p>
            <a:pPr marL="457200" indent="-457200">
              <a:buFont typeface="+mj-lt"/>
              <a:buAutoNum type="alphaLcParenR"/>
            </a:pPr>
            <a:r>
              <a:rPr lang="en-AU" sz="2400" dirty="0" smtClean="0">
                <a:solidFill>
                  <a:schemeClr val="accent1">
                    <a:lumMod val="60000"/>
                    <a:lumOff val="40000"/>
                  </a:schemeClr>
                </a:solidFill>
              </a:rPr>
              <a:t>predict what accelerations they experienced.</a:t>
            </a:r>
          </a:p>
          <a:p>
            <a:pPr marL="457200" indent="-457200">
              <a:buFont typeface="+mj-lt"/>
              <a:buAutoNum type="alphaLcParenR"/>
            </a:pPr>
            <a:r>
              <a:rPr lang="en-AU" sz="2400" dirty="0" smtClean="0">
                <a:solidFill>
                  <a:schemeClr val="accent1">
                    <a:lumMod val="60000"/>
                    <a:lumOff val="40000"/>
                  </a:schemeClr>
                </a:solidFill>
              </a:rPr>
              <a:t>Is Julie’s assumption correct?</a:t>
            </a:r>
            <a:endParaRPr lang="en-AU" sz="2400" dirty="0">
              <a:solidFill>
                <a:schemeClr val="accent1">
                  <a:lumMod val="60000"/>
                  <a:lumOff val="4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108" y="1299241"/>
            <a:ext cx="2550395" cy="3425903"/>
          </a:xfrm>
          <a:prstGeom prst="rect">
            <a:avLst/>
          </a:prstGeom>
        </p:spPr>
      </p:pic>
    </p:spTree>
    <p:extLst>
      <p:ext uri="{BB962C8B-B14F-4D97-AF65-F5344CB8AC3E}">
        <p14:creationId xmlns:p14="http://schemas.microsoft.com/office/powerpoint/2010/main" val="2403404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1088"/>
            <a:ext cx="7765321" cy="1326321"/>
          </a:xfrm>
        </p:spPr>
        <p:txBody>
          <a:bodyPr/>
          <a:lstStyle/>
          <a:p>
            <a:r>
              <a:rPr lang="en-AU" dirty="0" smtClean="0">
                <a:latin typeface="+mn-lt"/>
              </a:rPr>
              <a:t>Inclined Planes</a:t>
            </a:r>
            <a:endParaRPr lang="en-AU" dirty="0">
              <a:latin typeface="+mn-lt"/>
            </a:endParaRPr>
          </a:p>
        </p:txBody>
      </p:sp>
      <p:sp>
        <p:nvSpPr>
          <p:cNvPr id="3" name="Content Placeholder 2"/>
          <p:cNvSpPr>
            <a:spLocks noGrp="1"/>
          </p:cNvSpPr>
          <p:nvPr>
            <p:ph idx="1"/>
          </p:nvPr>
        </p:nvSpPr>
        <p:spPr>
          <a:xfrm>
            <a:off x="4149716" y="1426840"/>
            <a:ext cx="4454732" cy="3010272"/>
          </a:xfrm>
          <a:solidFill>
            <a:schemeClr val="tx2">
              <a:lumMod val="10000"/>
              <a:alpha val="45000"/>
            </a:schemeClr>
          </a:solidFill>
        </p:spPr>
        <p:txBody>
          <a:bodyPr>
            <a:noAutofit/>
          </a:bodyPr>
          <a:lstStyle/>
          <a:p>
            <a:pPr marL="0" indent="0">
              <a:lnSpc>
                <a:spcPct val="100000"/>
              </a:lnSpc>
              <a:buNone/>
            </a:pPr>
            <a:r>
              <a:rPr lang="en-AU" sz="2400" u="sng" dirty="0" smtClean="0"/>
              <a:t>Example 1.2d:</a:t>
            </a:r>
            <a:r>
              <a:rPr lang="en-AU" sz="2400" dirty="0" smtClean="0"/>
              <a:t> </a:t>
            </a:r>
            <a:r>
              <a:rPr lang="en-AU" sz="2400" dirty="0" smtClean="0">
                <a:solidFill>
                  <a:schemeClr val="accent1">
                    <a:lumMod val="60000"/>
                    <a:lumOff val="40000"/>
                  </a:schemeClr>
                </a:solidFill>
              </a:rPr>
              <a:t>Steve and John are pushing the piano, which is on a trolley, up a 20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ramp, while Michael helps by pulling it up. Steve gets distracted by something he has left near the tree and leaves the others. At the same</a:t>
            </a: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26" y="1556792"/>
            <a:ext cx="3941491" cy="2808312"/>
          </a:xfrm>
          <a:prstGeom prst="rect">
            <a:avLst/>
          </a:prstGeom>
        </p:spPr>
      </p:pic>
      <p:sp>
        <p:nvSpPr>
          <p:cNvPr id="5" name="Content Placeholder 2"/>
          <p:cNvSpPr txBox="1">
            <a:spLocks/>
          </p:cNvSpPr>
          <p:nvPr/>
        </p:nvSpPr>
        <p:spPr>
          <a:xfrm>
            <a:off x="323528" y="4437112"/>
            <a:ext cx="8292541" cy="2146176"/>
          </a:xfrm>
          <a:prstGeom prst="rect">
            <a:avLst/>
          </a:prstGeom>
          <a:solidFill>
            <a:schemeClr val="tx2">
              <a:lumMod val="10000"/>
              <a:alpha val="45000"/>
            </a:schemeClr>
          </a:solidFill>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buNone/>
            </a:pPr>
            <a:r>
              <a:rPr lang="en-AU" sz="2400" dirty="0">
                <a:solidFill>
                  <a:schemeClr val="accent1">
                    <a:lumMod val="60000"/>
                    <a:lumOff val="40000"/>
                  </a:schemeClr>
                </a:solidFill>
              </a:rPr>
              <a:t>time John lets go to scratch </a:t>
            </a:r>
            <a:r>
              <a:rPr lang="en-AU" sz="2400" dirty="0" smtClean="0">
                <a:solidFill>
                  <a:schemeClr val="accent1">
                    <a:lumMod val="60000"/>
                    <a:lumOff val="40000"/>
                  </a:schemeClr>
                </a:solidFill>
              </a:rPr>
              <a:t>his nose. What force does poor Michael have to apply to hold the 380 kg Piano in its current position while the other two get their act together and finish helping get the piano into the truck.</a:t>
            </a:r>
            <a:endParaRPr lang="en-AU" sz="2400" dirty="0">
              <a:solidFill>
                <a:schemeClr val="accent1">
                  <a:lumMod val="60000"/>
                  <a:lumOff val="40000"/>
                </a:schemeClr>
              </a:solidFill>
            </a:endParaRPr>
          </a:p>
        </p:txBody>
      </p:sp>
    </p:spTree>
    <p:extLst>
      <p:ext uri="{BB962C8B-B14F-4D97-AF65-F5344CB8AC3E}">
        <p14:creationId xmlns:p14="http://schemas.microsoft.com/office/powerpoint/2010/main" val="1119137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1088"/>
            <a:ext cx="7765321" cy="1326321"/>
          </a:xfrm>
        </p:spPr>
        <p:txBody>
          <a:bodyPr/>
          <a:lstStyle/>
          <a:p>
            <a:r>
              <a:rPr lang="en-AU" dirty="0" smtClean="0">
                <a:latin typeface="+mn-lt"/>
              </a:rPr>
              <a:t>Inclined Planes</a:t>
            </a:r>
            <a:endParaRPr lang="en-AU" dirty="0">
              <a:latin typeface="+mn-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180"/>
            <a:ext cx="9144000" cy="5197642"/>
          </a:xfrm>
          <a:prstGeom prst="rect">
            <a:avLst/>
          </a:prstGeom>
        </p:spPr>
      </p:pic>
    </p:spTree>
    <p:extLst>
      <p:ext uri="{BB962C8B-B14F-4D97-AF65-F5344CB8AC3E}">
        <p14:creationId xmlns:p14="http://schemas.microsoft.com/office/powerpoint/2010/main" val="3733542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1.2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a:t>
            </a:r>
            <a:r>
              <a:rPr lang="en-AU" sz="2800" dirty="0" smtClean="0">
                <a:solidFill>
                  <a:schemeClr val="bg1"/>
                </a:solidFill>
                <a:latin typeface="Arial" pitchFamily="34" charset="0"/>
                <a:cs typeface="Arial" pitchFamily="34" charset="0"/>
              </a:rPr>
              <a:t>1.4, page 21-31 and answer </a:t>
            </a:r>
            <a:endParaRPr lang="en-AU" sz="2800" dirty="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&amp; Q2 </a:t>
            </a:r>
            <a:r>
              <a:rPr lang="en-AU" sz="2800" dirty="0">
                <a:solidFill>
                  <a:schemeClr val="bg1"/>
                </a:solidFill>
                <a:latin typeface="Arial" pitchFamily="34" charset="0"/>
                <a:cs typeface="Arial" pitchFamily="34" charset="0"/>
              </a:rPr>
              <a:t>Set </a:t>
            </a:r>
            <a:r>
              <a:rPr lang="en-AU" sz="2800" dirty="0" smtClean="0">
                <a:solidFill>
                  <a:schemeClr val="bg1"/>
                </a:solidFill>
                <a:latin typeface="Arial" pitchFamily="34" charset="0"/>
                <a:cs typeface="Arial" pitchFamily="34" charset="0"/>
              </a:rPr>
              <a:t>1.4</a:t>
            </a:r>
          </a:p>
          <a:p>
            <a:pPr marL="0" indent="0">
              <a:spcAft>
                <a:spcPts val="1200"/>
              </a:spcAft>
              <a:buNone/>
            </a:pPr>
            <a:r>
              <a:rPr lang="en-AU" sz="2800" dirty="0" smtClean="0">
                <a:solidFill>
                  <a:schemeClr val="bg1"/>
                </a:solidFill>
                <a:latin typeface="Arial" pitchFamily="34" charset="0"/>
                <a:cs typeface="Arial" pitchFamily="34" charset="0"/>
              </a:rPr>
              <a:t>     by </a:t>
            </a:r>
            <a:r>
              <a:rPr lang="en-AU" sz="2800" dirty="0">
                <a:solidFill>
                  <a:schemeClr val="bg1"/>
                </a:solidFill>
                <a:latin typeface="Arial" pitchFamily="34" charset="0"/>
                <a:cs typeface="Arial" pitchFamily="34" charset="0"/>
              </a:rPr>
              <a:t>next lesson.</a:t>
            </a:r>
          </a:p>
        </p:txBody>
      </p:sp>
    </p:spTree>
    <p:extLst>
      <p:ext uri="{BB962C8B-B14F-4D97-AF65-F5344CB8AC3E}">
        <p14:creationId xmlns:p14="http://schemas.microsoft.com/office/powerpoint/2010/main" val="1904317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Circular Motion</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1.4</a:t>
            </a:r>
          </a:p>
          <a:p>
            <a:pPr>
              <a:buNone/>
            </a:pPr>
            <a:r>
              <a:rPr lang="en-AU" sz="3200" b="1" dirty="0" smtClean="0">
                <a:latin typeface="+mj-lt"/>
              </a:rPr>
              <a:t>Page 21 - 31</a:t>
            </a:r>
            <a:endParaRPr lang="en-US" sz="3200" b="1" dirty="0">
              <a:latin typeface="+mj-lt"/>
            </a:endParaRPr>
          </a:p>
        </p:txBody>
      </p:sp>
    </p:spTree>
    <p:extLst>
      <p:ext uri="{BB962C8B-B14F-4D97-AF65-F5344CB8AC3E}">
        <p14:creationId xmlns:p14="http://schemas.microsoft.com/office/powerpoint/2010/main" val="1348058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Horizontal Circular Motion</a:t>
            </a:r>
            <a:endParaRPr lang="en-US" sz="8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861048"/>
            <a:ext cx="4864540" cy="2736304"/>
          </a:xfrm>
          <a:prstGeom prst="rect">
            <a:avLst/>
          </a:prstGeom>
        </p:spPr>
      </p:pic>
    </p:spTree>
    <p:extLst>
      <p:ext uri="{BB962C8B-B14F-4D97-AF65-F5344CB8AC3E}">
        <p14:creationId xmlns:p14="http://schemas.microsoft.com/office/powerpoint/2010/main" val="96975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2467"/>
            <a:ext cx="7765321" cy="1326321"/>
          </a:xfrm>
        </p:spPr>
        <p:txBody>
          <a:bodyPr/>
          <a:lstStyle/>
          <a:p>
            <a:r>
              <a:rPr lang="en-AU" dirty="0" smtClean="0">
                <a:latin typeface="+mn-lt"/>
              </a:rPr>
              <a:t>Gravity &amp; </a:t>
            </a:r>
            <a:br>
              <a:rPr lang="en-AU" dirty="0" smtClean="0">
                <a:latin typeface="+mn-lt"/>
              </a:rPr>
            </a:br>
            <a:r>
              <a:rPr lang="en-AU" dirty="0" smtClean="0">
                <a:latin typeface="+mn-lt"/>
              </a:rPr>
              <a:t>Newton’s Laws</a:t>
            </a:r>
            <a:endParaRPr lang="en-AU" dirty="0">
              <a:latin typeface="+mn-lt"/>
            </a:endParaRPr>
          </a:p>
        </p:txBody>
      </p:sp>
      <p:sp>
        <p:nvSpPr>
          <p:cNvPr id="3" name="Content Placeholder 2"/>
          <p:cNvSpPr>
            <a:spLocks noGrp="1"/>
          </p:cNvSpPr>
          <p:nvPr>
            <p:ph idx="1"/>
          </p:nvPr>
        </p:nvSpPr>
        <p:spPr>
          <a:xfrm>
            <a:off x="251520" y="1484784"/>
            <a:ext cx="4320480" cy="1260928"/>
          </a:xfrm>
        </p:spPr>
        <p:txBody>
          <a:bodyPr>
            <a:normAutofit/>
          </a:bodyPr>
          <a:lstStyle/>
          <a:p>
            <a:pPr marL="358775" indent="-358775">
              <a:spcBef>
                <a:spcPts val="0"/>
              </a:spcBef>
              <a:buNone/>
            </a:pPr>
            <a:r>
              <a:rPr lang="en-AU" sz="2400" dirty="0" smtClean="0"/>
              <a:t>Third Law </a:t>
            </a:r>
            <a:r>
              <a:rPr lang="en-AU" sz="2400" dirty="0" smtClean="0">
                <a:latin typeface="Times New Roman" panose="02020603050405020304" pitchFamily="18" charset="0"/>
                <a:cs typeface="Times New Roman" panose="02020603050405020304" pitchFamily="18" charset="0"/>
              </a:rPr>
              <a:t>→ </a:t>
            </a:r>
            <a:r>
              <a:rPr lang="en-AU" sz="2400" dirty="0" smtClean="0">
                <a:cs typeface="Times New Roman" panose="02020603050405020304" pitchFamily="18" charset="0"/>
              </a:rPr>
              <a:t>Action/Reaction</a:t>
            </a: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867" y="1980632"/>
            <a:ext cx="2113785" cy="1849562"/>
          </a:xfrm>
          <a:prstGeom prst="rect">
            <a:avLst/>
          </a:prstGeom>
        </p:spPr>
      </p:pic>
      <p:sp>
        <p:nvSpPr>
          <p:cNvPr id="5" name="Content Placeholder 2"/>
          <p:cNvSpPr txBox="1">
            <a:spLocks/>
          </p:cNvSpPr>
          <p:nvPr/>
        </p:nvSpPr>
        <p:spPr>
          <a:xfrm rot="16200000">
            <a:off x="3771201" y="2215197"/>
            <a:ext cx="2357174" cy="57606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AU" sz="2400" dirty="0" smtClean="0"/>
              <a:t>Combined with</a:t>
            </a:r>
            <a:endParaRPr lang="en-AU" sz="2400" dirty="0"/>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327576" y="1212437"/>
                <a:ext cx="3492896" cy="16929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58775" indent="-358775">
                  <a:spcBef>
                    <a:spcPts val="0"/>
                  </a:spcBef>
                  <a:buFont typeface="Arial" panose="020B0604020202020204" pitchFamily="34" charset="0"/>
                  <a:buNone/>
                </a:pPr>
                <a:r>
                  <a:rPr lang="en-AU" sz="2400" dirty="0" smtClean="0"/>
                  <a:t>Second Law </a:t>
                </a:r>
                <a:r>
                  <a:rPr lang="en-AU" sz="2400" dirty="0" smtClean="0">
                    <a:latin typeface="Times New Roman" panose="02020603050405020304" pitchFamily="18" charset="0"/>
                    <a:cs typeface="Times New Roman" panose="02020603050405020304" pitchFamily="18" charset="0"/>
                  </a:rPr>
                  <a:t>→ </a:t>
                </a:r>
                <a:r>
                  <a:rPr lang="en-AU" sz="2400" dirty="0" smtClean="0">
                    <a:cs typeface="Times New Roman" panose="02020603050405020304" pitchFamily="18" charset="0"/>
                  </a:rPr>
                  <a:t>a  = </a:t>
                </a:r>
                <a14:m>
                  <m:oMath xmlns:m="http://schemas.openxmlformats.org/officeDocument/2006/math">
                    <m:f>
                      <m:fPr>
                        <m:ctrlPr>
                          <a:rPr lang="en-AU" sz="3200" i="1" smtClean="0">
                            <a:latin typeface="Cambria Math" panose="02040503050406030204" pitchFamily="18" charset="0"/>
                            <a:cs typeface="Times New Roman" panose="02020603050405020304" pitchFamily="18" charset="0"/>
                          </a:rPr>
                        </m:ctrlPr>
                      </m:fPr>
                      <m:num>
                        <m:r>
                          <m:rPr>
                            <m:sty m:val="p"/>
                          </m:rPr>
                          <a:rPr lang="en-AU" sz="3200" b="0" i="0" smtClean="0">
                            <a:latin typeface="Cambria Math" panose="02040503050406030204" pitchFamily="18" charset="0"/>
                            <a:cs typeface="Times New Roman" panose="02020603050405020304" pitchFamily="18" charset="0"/>
                          </a:rPr>
                          <m:t>F</m:t>
                        </m:r>
                      </m:num>
                      <m:den>
                        <m:r>
                          <m:rPr>
                            <m:sty m:val="p"/>
                          </m:rPr>
                          <a:rPr lang="en-AU" sz="3200" b="0" i="0" smtClean="0">
                            <a:latin typeface="Cambria Math" panose="02040503050406030204" pitchFamily="18" charset="0"/>
                            <a:cs typeface="Times New Roman" panose="02020603050405020304" pitchFamily="18" charset="0"/>
                          </a:rPr>
                          <m:t>m</m:t>
                        </m:r>
                      </m:den>
                    </m:f>
                  </m:oMath>
                </a14:m>
                <a:endParaRPr lang="en-AU" sz="32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327576" y="1212437"/>
                <a:ext cx="3492896" cy="1692976"/>
              </a:xfrm>
              <a:prstGeom prst="rect">
                <a:avLst/>
              </a:prstGeom>
              <a:blipFill rotWithShape="0">
                <a:blip r:embed="rId3"/>
                <a:stretch>
                  <a:fillRect l="-3141"/>
                </a:stretch>
              </a:blipFill>
            </p:spPr>
            <p:txBody>
              <a:bodyPr/>
              <a:lstStyle/>
              <a:p>
                <a:r>
                  <a:rPr lang="en-AU">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1975028"/>
            <a:ext cx="1848981" cy="1855165"/>
          </a:xfrm>
          <a:prstGeom prst="rect">
            <a:avLst/>
          </a:prstGeom>
        </p:spPr>
      </p:pic>
      <p:sp>
        <p:nvSpPr>
          <p:cNvPr id="8" name="Content Placeholder 2"/>
          <p:cNvSpPr txBox="1">
            <a:spLocks/>
          </p:cNvSpPr>
          <p:nvPr/>
        </p:nvSpPr>
        <p:spPr>
          <a:xfrm>
            <a:off x="1320800" y="4326041"/>
            <a:ext cx="6203528" cy="1944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58775" indent="-358775">
              <a:lnSpc>
                <a:spcPct val="100000"/>
              </a:lnSpc>
              <a:spcBef>
                <a:spcPts val="800"/>
              </a:spcBef>
              <a:buFont typeface="Arial" panose="020B0604020202020204" pitchFamily="34" charset="0"/>
              <a:buNone/>
            </a:pPr>
            <a:r>
              <a:rPr lang="en-AU" sz="2400" dirty="0" smtClean="0"/>
              <a:t>And knowing that the Earth is “mostly spherical”</a:t>
            </a:r>
          </a:p>
          <a:p>
            <a:pPr marL="358775" indent="-358775">
              <a:lnSpc>
                <a:spcPct val="100000"/>
              </a:lnSpc>
              <a:spcBef>
                <a:spcPts val="800"/>
              </a:spcBef>
              <a:buFont typeface="Arial" panose="020B0604020202020204" pitchFamily="34" charset="0"/>
              <a:buNone/>
            </a:pPr>
            <a:r>
              <a:rPr lang="en-AU" sz="2400" dirty="0" smtClean="0"/>
              <a:t>Means for gravity near the Earth’s surface a = 9.8 m s</a:t>
            </a:r>
            <a:r>
              <a:rPr lang="en-AU" sz="2400" baseline="30000" dirty="0" smtClean="0"/>
              <a:t>-2</a:t>
            </a:r>
            <a:r>
              <a:rPr lang="en-AU" sz="2400" dirty="0" smtClean="0"/>
              <a:t> (or N s) with respects to the Earths centre of mass.</a:t>
            </a:r>
            <a:endParaRPr lang="en-AU" sz="2400" dirty="0"/>
          </a:p>
        </p:txBody>
      </p:sp>
    </p:spTree>
    <p:extLst>
      <p:ext uri="{BB962C8B-B14F-4D97-AF65-F5344CB8AC3E}">
        <p14:creationId xmlns:p14="http://schemas.microsoft.com/office/powerpoint/2010/main" val="195685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ext Box 8"/>
          <p:cNvSpPr txBox="1">
            <a:spLocks noChangeArrowheads="1"/>
          </p:cNvSpPr>
          <p:nvPr/>
        </p:nvSpPr>
        <p:spPr bwMode="auto">
          <a:xfrm>
            <a:off x="4469308" y="2653680"/>
            <a:ext cx="4423172" cy="847328"/>
          </a:xfrm>
          <a:prstGeom prst="rect">
            <a:avLst/>
          </a:prstGeom>
          <a:solidFill>
            <a:schemeClr val="tx2"/>
          </a:solidFill>
          <a:ln w="12700">
            <a:noFill/>
            <a:miter lim="800000"/>
            <a:headEnd/>
            <a:tailEnd/>
          </a:ln>
        </p:spPr>
        <p:txBody>
          <a:bodyPr/>
          <a:lstStyle/>
          <a:p>
            <a:r>
              <a:rPr lang="en-US" sz="2400" b="1" dirty="0">
                <a:solidFill>
                  <a:schemeClr val="bg1"/>
                </a:solidFill>
              </a:rPr>
              <a:t>Newton’s 1</a:t>
            </a:r>
            <a:r>
              <a:rPr lang="en-US" sz="2400" b="1" baseline="30000" dirty="0">
                <a:solidFill>
                  <a:schemeClr val="bg1"/>
                </a:solidFill>
              </a:rPr>
              <a:t>st</a:t>
            </a:r>
            <a:r>
              <a:rPr lang="en-US" sz="2400" b="1" dirty="0">
                <a:solidFill>
                  <a:schemeClr val="bg1"/>
                </a:solidFill>
              </a:rPr>
              <a:t> </a:t>
            </a:r>
            <a:r>
              <a:rPr lang="en-US" sz="2400" b="1" dirty="0" smtClean="0">
                <a:solidFill>
                  <a:schemeClr val="bg1"/>
                </a:solidFill>
              </a:rPr>
              <a:t>Law: </a:t>
            </a:r>
            <a:endParaRPr lang="en-US" sz="2400" b="1" dirty="0">
              <a:solidFill>
                <a:schemeClr val="bg1"/>
              </a:solidFill>
            </a:endParaRPr>
          </a:p>
          <a:p>
            <a:r>
              <a:rPr lang="en-US" sz="2400" b="1" dirty="0">
                <a:solidFill>
                  <a:schemeClr val="bg1"/>
                </a:solidFill>
              </a:rPr>
              <a:t> “I want to go straight on!”</a:t>
            </a:r>
          </a:p>
        </p:txBody>
      </p:sp>
      <p:sp>
        <p:nvSpPr>
          <p:cNvPr id="12306" name="Text Box 18"/>
          <p:cNvSpPr txBox="1">
            <a:spLocks noChangeArrowheads="1"/>
          </p:cNvSpPr>
          <p:nvPr/>
        </p:nvSpPr>
        <p:spPr bwMode="auto">
          <a:xfrm>
            <a:off x="683569" y="932504"/>
            <a:ext cx="7776864" cy="830997"/>
          </a:xfrm>
          <a:prstGeom prst="rect">
            <a:avLst/>
          </a:prstGeom>
          <a:noFill/>
          <a:ln w="57150">
            <a:noFill/>
            <a:miter lim="800000"/>
            <a:headEnd/>
            <a:tailEnd/>
          </a:ln>
        </p:spPr>
        <p:txBody>
          <a:bodyPr wrap="square">
            <a:spAutoFit/>
          </a:bodyPr>
          <a:lstStyle/>
          <a:p>
            <a:pPr>
              <a:spcBef>
                <a:spcPct val="50000"/>
              </a:spcBef>
            </a:pPr>
            <a:r>
              <a:rPr lang="en-US" sz="2400" b="1" dirty="0" smtClean="0">
                <a:effectLst>
                  <a:outerShdw blurRad="38100" dist="38100" dir="2700000" algn="tl">
                    <a:srgbClr val="000000">
                      <a:alpha val="43137"/>
                    </a:srgbClr>
                  </a:outerShdw>
                </a:effectLst>
              </a:rPr>
              <a:t>This requires </a:t>
            </a:r>
            <a:r>
              <a:rPr lang="en-US" sz="2400" b="1" dirty="0">
                <a:effectLst>
                  <a:outerShdw blurRad="38100" dist="38100" dir="2700000" algn="tl">
                    <a:srgbClr val="000000">
                      <a:alpha val="43137"/>
                    </a:srgbClr>
                  </a:outerShdw>
                </a:effectLst>
              </a:rPr>
              <a:t>a force, F, </a:t>
            </a:r>
            <a:r>
              <a:rPr lang="en-US" sz="2400" b="1" u="sng" dirty="0">
                <a:effectLst>
                  <a:outerShdw blurRad="38100" dist="38100" dir="2700000" algn="tl">
                    <a:srgbClr val="000000">
                      <a:alpha val="43137"/>
                    </a:srgbClr>
                  </a:outerShdw>
                </a:effectLst>
              </a:rPr>
              <a:t>towards the </a:t>
            </a:r>
            <a:r>
              <a:rPr lang="en-US" sz="2400" b="1" u="sng" dirty="0" err="1">
                <a:effectLst>
                  <a:outerShdw blurRad="38100" dist="38100" dir="2700000" algn="tl">
                    <a:srgbClr val="000000">
                      <a:alpha val="43137"/>
                    </a:srgbClr>
                  </a:outerShdw>
                </a:effectLst>
              </a:rPr>
              <a:t>centre</a:t>
            </a:r>
            <a:r>
              <a:rPr lang="en-US" sz="2400" b="1" u="sng" dirty="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of the </a:t>
            </a:r>
            <a:r>
              <a:rPr lang="en-US" sz="2400" b="1" dirty="0" smtClean="0">
                <a:effectLst>
                  <a:outerShdw blurRad="38100" dist="38100" dir="2700000" algn="tl">
                    <a:srgbClr val="000000">
                      <a:alpha val="43137"/>
                    </a:srgbClr>
                  </a:outerShdw>
                </a:effectLst>
              </a:rPr>
              <a:t>motion to keep the object on a curved path.</a:t>
            </a:r>
            <a:endParaRPr lang="en-US" sz="2400" u="sng" dirty="0">
              <a:effectLst>
                <a:outerShdw blurRad="38100" dist="38100" dir="2700000" algn="tl">
                  <a:srgbClr val="000000">
                    <a:alpha val="43137"/>
                  </a:srgbClr>
                </a:outerShdw>
              </a:effectLst>
            </a:endParaRPr>
          </a:p>
        </p:txBody>
      </p:sp>
      <p:sp>
        <p:nvSpPr>
          <p:cNvPr id="12309" name="Text Box 21"/>
          <p:cNvSpPr txBox="1">
            <a:spLocks noChangeArrowheads="1"/>
          </p:cNvSpPr>
          <p:nvPr/>
        </p:nvSpPr>
        <p:spPr bwMode="auto">
          <a:xfrm>
            <a:off x="4932040" y="3760638"/>
            <a:ext cx="3890959" cy="1077218"/>
          </a:xfrm>
          <a:prstGeom prst="rect">
            <a:avLst/>
          </a:prstGeom>
          <a:solidFill>
            <a:schemeClr val="bg1"/>
          </a:solidFill>
          <a:ln w="76200">
            <a:solidFill>
              <a:srgbClr val="0070C0"/>
            </a:solidFill>
            <a:miter lim="800000"/>
            <a:headEnd/>
            <a:tailEnd/>
          </a:ln>
        </p:spPr>
        <p:txBody>
          <a:bodyPr wrap="square">
            <a:spAutoFit/>
          </a:bodyPr>
          <a:lstStyle/>
          <a:p>
            <a:pPr algn="ctr">
              <a:spcBef>
                <a:spcPct val="50000"/>
              </a:spcBef>
            </a:pPr>
            <a:r>
              <a:rPr lang="en-US" sz="3200" b="1" dirty="0">
                <a:solidFill>
                  <a:srgbClr val="0070C0"/>
                </a:solidFill>
              </a:rPr>
              <a:t>A CENTRIPETAL FORCE</a:t>
            </a:r>
            <a:endParaRPr lang="en-US" dirty="0">
              <a:solidFill>
                <a:srgbClr val="0070C0"/>
              </a:solidFill>
            </a:endParaRPr>
          </a:p>
        </p:txBody>
      </p:sp>
      <p:sp>
        <p:nvSpPr>
          <p:cNvPr id="12310" name="Text Box 22"/>
          <p:cNvSpPr txBox="1">
            <a:spLocks noChangeArrowheads="1"/>
          </p:cNvSpPr>
          <p:nvPr/>
        </p:nvSpPr>
        <p:spPr bwMode="auto">
          <a:xfrm>
            <a:off x="4469309" y="5027692"/>
            <a:ext cx="4423171" cy="1569660"/>
          </a:xfrm>
          <a:prstGeom prst="rect">
            <a:avLst/>
          </a:prstGeom>
          <a:solidFill>
            <a:schemeClr val="tx2"/>
          </a:solidFill>
          <a:ln w="9525">
            <a:noFill/>
            <a:miter lim="800000"/>
            <a:headEnd/>
            <a:tailEnd/>
          </a:ln>
        </p:spPr>
        <p:txBody>
          <a:bodyPr wrap="square">
            <a:spAutoFit/>
          </a:bodyPr>
          <a:lstStyle/>
          <a:p>
            <a:r>
              <a:rPr lang="en-US" sz="2400" b="1" dirty="0">
                <a:solidFill>
                  <a:schemeClr val="bg1"/>
                </a:solidFill>
              </a:rPr>
              <a:t>Something has to provide </a:t>
            </a:r>
            <a:r>
              <a:rPr lang="en-US" sz="2400" b="1" dirty="0" smtClean="0">
                <a:solidFill>
                  <a:schemeClr val="bg1"/>
                </a:solidFill>
              </a:rPr>
              <a:t>its ability to stay on that circular path, </a:t>
            </a:r>
          </a:p>
          <a:p>
            <a:r>
              <a:rPr lang="en-US" sz="2400" b="1" dirty="0" smtClean="0">
                <a:solidFill>
                  <a:schemeClr val="bg1"/>
                </a:solidFill>
              </a:rPr>
              <a:t>e.g</a:t>
            </a:r>
            <a:r>
              <a:rPr lang="en-US" sz="2400" b="1" dirty="0">
                <a:solidFill>
                  <a:schemeClr val="bg1"/>
                </a:solidFill>
              </a:rPr>
              <a:t>. the tension in a string</a:t>
            </a:r>
          </a:p>
        </p:txBody>
      </p:sp>
      <p:sp>
        <p:nvSpPr>
          <p:cNvPr id="23" name="Title 1"/>
          <p:cNvSpPr>
            <a:spLocks noGrp="1"/>
          </p:cNvSpPr>
          <p:nvPr>
            <p:ph type="title"/>
          </p:nvPr>
        </p:nvSpPr>
        <p:spPr>
          <a:xfrm>
            <a:off x="467544" y="9965"/>
            <a:ext cx="8208911" cy="1326321"/>
          </a:xfrm>
        </p:spPr>
        <p:txBody>
          <a:bodyPr/>
          <a:lstStyle/>
          <a:p>
            <a:r>
              <a:rPr lang="en-AU" dirty="0" smtClean="0">
                <a:latin typeface="+mn-lt"/>
              </a:rPr>
              <a:t>Horizontal Circular Motion</a:t>
            </a:r>
            <a:endParaRPr lang="en-AU" dirty="0">
              <a:latin typeface="+mn-lt"/>
            </a:endParaRPr>
          </a:p>
        </p:txBody>
      </p:sp>
      <p:grpSp>
        <p:nvGrpSpPr>
          <p:cNvPr id="4" name="Group 3"/>
          <p:cNvGrpSpPr/>
          <p:nvPr/>
        </p:nvGrpSpPr>
        <p:grpSpPr>
          <a:xfrm>
            <a:off x="221068" y="1999178"/>
            <a:ext cx="4343400" cy="4616901"/>
            <a:chOff x="221068" y="1999178"/>
            <a:chExt cx="4343400" cy="4616901"/>
          </a:xfrm>
          <a:noFill/>
        </p:grpSpPr>
        <p:sp>
          <p:nvSpPr>
            <p:cNvPr id="25603" name="Oval 2"/>
            <p:cNvSpPr>
              <a:spLocks noChangeArrowheads="1"/>
            </p:cNvSpPr>
            <p:nvPr/>
          </p:nvSpPr>
          <p:spPr bwMode="auto">
            <a:xfrm>
              <a:off x="221068" y="2511854"/>
              <a:ext cx="4104225" cy="4104225"/>
            </a:xfrm>
            <a:prstGeom prst="ellipse">
              <a:avLst/>
            </a:prstGeom>
            <a:grpFill/>
            <a:ln w="38100">
              <a:solidFill>
                <a:schemeClr val="accent5">
                  <a:lumMod val="75000"/>
                </a:schemeClr>
              </a:solidFill>
              <a:round/>
              <a:headEnd/>
              <a:tailEnd/>
            </a:ln>
          </p:spPr>
          <p:txBody>
            <a:bodyPr wrap="none" anchor="ctr"/>
            <a:lstStyle/>
            <a:p>
              <a:endParaRPr lang="en-AU"/>
            </a:p>
          </p:txBody>
        </p:sp>
        <p:sp>
          <p:nvSpPr>
            <p:cNvPr id="25604" name="Line 3"/>
            <p:cNvSpPr>
              <a:spLocks noChangeShapeType="1"/>
            </p:cNvSpPr>
            <p:nvPr/>
          </p:nvSpPr>
          <p:spPr bwMode="auto">
            <a:xfrm flipV="1">
              <a:off x="2278468" y="2653680"/>
              <a:ext cx="1143000" cy="1905000"/>
            </a:xfrm>
            <a:prstGeom prst="line">
              <a:avLst/>
            </a:prstGeom>
            <a:grpFill/>
            <a:ln w="9525">
              <a:solidFill>
                <a:schemeClr val="tx1"/>
              </a:solidFill>
              <a:prstDash val="sysDot"/>
              <a:round/>
              <a:headEnd/>
              <a:tailEnd/>
            </a:ln>
          </p:spPr>
          <p:txBody>
            <a:bodyPr wrap="none" anchor="ctr"/>
            <a:lstStyle/>
            <a:p>
              <a:endParaRPr lang="en-US"/>
            </a:p>
          </p:txBody>
        </p:sp>
        <p:sp>
          <p:nvSpPr>
            <p:cNvPr id="25605" name="Line 4"/>
            <p:cNvSpPr>
              <a:spLocks noChangeShapeType="1"/>
            </p:cNvSpPr>
            <p:nvPr/>
          </p:nvSpPr>
          <p:spPr bwMode="auto">
            <a:xfrm>
              <a:off x="2278468" y="4558680"/>
              <a:ext cx="2286000" cy="0"/>
            </a:xfrm>
            <a:prstGeom prst="line">
              <a:avLst/>
            </a:prstGeom>
            <a:grpFill/>
            <a:ln w="9525">
              <a:solidFill>
                <a:schemeClr val="tx1"/>
              </a:solidFill>
              <a:prstDash val="dash"/>
              <a:round/>
              <a:headEnd/>
              <a:tailEnd/>
            </a:ln>
          </p:spPr>
          <p:txBody>
            <a:bodyPr wrap="none" anchor="ctr"/>
            <a:lstStyle/>
            <a:p>
              <a:endParaRPr lang="en-US"/>
            </a:p>
          </p:txBody>
        </p:sp>
        <p:grpSp>
          <p:nvGrpSpPr>
            <p:cNvPr id="2" name="Group 5"/>
            <p:cNvGrpSpPr>
              <a:grpSpLocks/>
            </p:cNvGrpSpPr>
            <p:nvPr/>
          </p:nvGrpSpPr>
          <p:grpSpPr bwMode="auto">
            <a:xfrm>
              <a:off x="4139952" y="3212976"/>
              <a:ext cx="317334" cy="1519238"/>
              <a:chOff x="6248" y="3266"/>
              <a:chExt cx="600" cy="2872"/>
            </a:xfrm>
            <a:grpFill/>
          </p:grpSpPr>
          <p:sp>
            <p:nvSpPr>
              <p:cNvPr id="25621" name="AutoShape 6"/>
              <p:cNvSpPr>
                <a:spLocks noChangeArrowheads="1"/>
              </p:cNvSpPr>
              <p:nvPr/>
            </p:nvSpPr>
            <p:spPr bwMode="auto">
              <a:xfrm rot="5400000">
                <a:off x="5348" y="4166"/>
                <a:ext cx="2400" cy="600"/>
              </a:xfrm>
              <a:prstGeom prst="leftArrow">
                <a:avLst>
                  <a:gd name="adj1" fmla="val 50000"/>
                  <a:gd name="adj2" fmla="val 100000"/>
                </a:avLst>
              </a:prstGeom>
              <a:grpFill/>
              <a:ln w="9525">
                <a:noFill/>
                <a:miter lim="800000"/>
                <a:headEnd/>
                <a:tailEnd/>
              </a:ln>
            </p:spPr>
            <p:txBody>
              <a:bodyPr wrap="none" anchor="ctr"/>
              <a:lstStyle/>
              <a:p>
                <a:endParaRPr lang="en-AU"/>
              </a:p>
            </p:txBody>
          </p:sp>
          <p:sp>
            <p:nvSpPr>
              <p:cNvPr id="25622" name="Oval 7"/>
              <p:cNvSpPr>
                <a:spLocks noChangeArrowheads="1"/>
              </p:cNvSpPr>
              <p:nvPr/>
            </p:nvSpPr>
            <p:spPr bwMode="auto">
              <a:xfrm>
                <a:off x="6248" y="5538"/>
                <a:ext cx="600" cy="600"/>
              </a:xfrm>
              <a:prstGeom prst="ellipse">
                <a:avLst/>
              </a:prstGeom>
              <a:grpFill/>
              <a:ln w="9525">
                <a:noFill/>
                <a:round/>
                <a:headEnd/>
                <a:tailEnd/>
              </a:ln>
            </p:spPr>
            <p:txBody>
              <a:bodyPr wrap="none" anchor="ctr"/>
              <a:lstStyle/>
              <a:p>
                <a:endParaRPr lang="en-AU"/>
              </a:p>
            </p:txBody>
          </p:sp>
        </p:grpSp>
        <p:sp>
          <p:nvSpPr>
            <p:cNvPr id="25608" name="AutoShape 9"/>
            <p:cNvSpPr>
              <a:spLocks noChangeArrowheads="1"/>
            </p:cNvSpPr>
            <p:nvPr/>
          </p:nvSpPr>
          <p:spPr bwMode="auto">
            <a:xfrm>
              <a:off x="3205033" y="4437112"/>
              <a:ext cx="1078935" cy="253867"/>
            </a:xfrm>
            <a:prstGeom prst="leftArrow">
              <a:avLst>
                <a:gd name="adj1" fmla="val 50000"/>
                <a:gd name="adj2" fmla="val 106250"/>
              </a:avLst>
            </a:prstGeom>
            <a:grpFill/>
            <a:ln w="9525">
              <a:noFill/>
              <a:miter lim="800000"/>
              <a:headEnd/>
              <a:tailEnd/>
            </a:ln>
          </p:spPr>
          <p:txBody>
            <a:bodyPr wrap="none" anchor="ctr"/>
            <a:lstStyle/>
            <a:p>
              <a:endParaRPr lang="en-AU"/>
            </a:p>
          </p:txBody>
        </p:sp>
        <p:grpSp>
          <p:nvGrpSpPr>
            <p:cNvPr id="3" name="Group 11"/>
            <p:cNvGrpSpPr>
              <a:grpSpLocks/>
            </p:cNvGrpSpPr>
            <p:nvPr/>
          </p:nvGrpSpPr>
          <p:grpSpPr bwMode="auto">
            <a:xfrm rot="-3900000">
              <a:off x="2637403" y="1742323"/>
              <a:ext cx="317334" cy="1517914"/>
              <a:chOff x="6248" y="3266"/>
              <a:chExt cx="600" cy="2872"/>
            </a:xfrm>
            <a:grpFill/>
          </p:grpSpPr>
          <p:sp>
            <p:nvSpPr>
              <p:cNvPr id="25619" name="AutoShape 12"/>
              <p:cNvSpPr>
                <a:spLocks noChangeArrowheads="1"/>
              </p:cNvSpPr>
              <p:nvPr/>
            </p:nvSpPr>
            <p:spPr bwMode="auto">
              <a:xfrm rot="5400000">
                <a:off x="5348" y="4166"/>
                <a:ext cx="2400" cy="600"/>
              </a:xfrm>
              <a:prstGeom prst="leftArrow">
                <a:avLst>
                  <a:gd name="adj1" fmla="val 50000"/>
                  <a:gd name="adj2" fmla="val 100000"/>
                </a:avLst>
              </a:prstGeom>
              <a:grpFill/>
              <a:ln w="9525">
                <a:noFill/>
                <a:miter lim="800000"/>
                <a:headEnd/>
                <a:tailEnd/>
              </a:ln>
            </p:spPr>
            <p:txBody>
              <a:bodyPr wrap="none" anchor="ctr"/>
              <a:lstStyle/>
              <a:p>
                <a:endParaRPr lang="en-AU"/>
              </a:p>
            </p:txBody>
          </p:sp>
          <p:sp>
            <p:nvSpPr>
              <p:cNvPr id="25620" name="Oval 13"/>
              <p:cNvSpPr>
                <a:spLocks noChangeArrowheads="1"/>
              </p:cNvSpPr>
              <p:nvPr/>
            </p:nvSpPr>
            <p:spPr bwMode="auto">
              <a:xfrm>
                <a:off x="6248" y="5538"/>
                <a:ext cx="600" cy="600"/>
              </a:xfrm>
              <a:prstGeom prst="ellipse">
                <a:avLst/>
              </a:prstGeom>
              <a:grpFill/>
              <a:ln w="9525">
                <a:noFill/>
                <a:round/>
                <a:headEnd/>
                <a:tailEnd/>
              </a:ln>
            </p:spPr>
            <p:txBody>
              <a:bodyPr wrap="none" anchor="ctr"/>
              <a:lstStyle/>
              <a:p>
                <a:endParaRPr lang="en-AU"/>
              </a:p>
            </p:txBody>
          </p:sp>
        </p:grpSp>
        <p:sp>
          <p:nvSpPr>
            <p:cNvPr id="25610" name="Text Box 14"/>
            <p:cNvSpPr txBox="1">
              <a:spLocks noChangeArrowheads="1"/>
            </p:cNvSpPr>
            <p:nvPr/>
          </p:nvSpPr>
          <p:spPr bwMode="auto">
            <a:xfrm>
              <a:off x="3980644" y="2887391"/>
              <a:ext cx="304800" cy="523220"/>
            </a:xfrm>
            <a:prstGeom prst="rect">
              <a:avLst/>
            </a:prstGeom>
            <a:grpFill/>
            <a:ln w="9525">
              <a:noFill/>
              <a:miter lim="800000"/>
              <a:headEnd/>
              <a:tailEnd/>
            </a:ln>
          </p:spPr>
          <p:txBody>
            <a:bodyPr>
              <a:spAutoFit/>
            </a:bodyPr>
            <a:lstStyle/>
            <a:p>
              <a:pPr>
                <a:spcBef>
                  <a:spcPct val="50000"/>
                </a:spcBef>
              </a:pPr>
              <a:r>
                <a:rPr lang="en-US" sz="2800" b="1" dirty="0">
                  <a:solidFill>
                    <a:srgbClr val="00B050"/>
                  </a:solidFill>
                </a:rPr>
                <a:t>v</a:t>
              </a:r>
              <a:endParaRPr lang="en-US" sz="1600" dirty="0">
                <a:solidFill>
                  <a:srgbClr val="00B050"/>
                </a:solidFill>
              </a:endParaRPr>
            </a:p>
          </p:txBody>
        </p:sp>
        <p:sp>
          <p:nvSpPr>
            <p:cNvPr id="25611" name="Freeform 15"/>
            <p:cNvSpPr>
              <a:spLocks/>
            </p:cNvSpPr>
            <p:nvPr/>
          </p:nvSpPr>
          <p:spPr bwMode="auto">
            <a:xfrm>
              <a:off x="3851920" y="4301099"/>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grpFill/>
            <a:ln w="38100">
              <a:solidFill>
                <a:schemeClr val="accent2"/>
              </a:solidFill>
              <a:round/>
              <a:headEnd/>
              <a:tailEnd/>
            </a:ln>
          </p:spPr>
          <p:txBody>
            <a:bodyPr wrap="none" anchor="ctr"/>
            <a:lstStyle/>
            <a:p>
              <a:endParaRPr lang="en-AU"/>
            </a:p>
          </p:txBody>
        </p:sp>
        <p:sp>
          <p:nvSpPr>
            <p:cNvPr id="12304" name="AutoShape 16"/>
            <p:cNvSpPr>
              <a:spLocks noChangeArrowheads="1"/>
            </p:cNvSpPr>
            <p:nvPr/>
          </p:nvSpPr>
          <p:spPr bwMode="auto">
            <a:xfrm rot="-3600000">
              <a:off x="2539986" y="3103044"/>
              <a:ext cx="1078936" cy="253867"/>
            </a:xfrm>
            <a:prstGeom prst="leftArrow">
              <a:avLst>
                <a:gd name="adj1" fmla="val 50000"/>
                <a:gd name="adj2" fmla="val 106250"/>
              </a:avLst>
            </a:prstGeom>
            <a:grpFill/>
            <a:ln w="9525">
              <a:noFill/>
              <a:miter lim="800000"/>
              <a:headEnd/>
              <a:tailEnd/>
            </a:ln>
          </p:spPr>
          <p:txBody>
            <a:bodyPr wrap="none" anchor="ctr"/>
            <a:lstStyle/>
            <a:p>
              <a:endParaRPr lang="en-AU"/>
            </a:p>
          </p:txBody>
        </p:sp>
        <p:sp>
          <p:nvSpPr>
            <p:cNvPr id="12305" name="Freeform 17"/>
            <p:cNvSpPr>
              <a:spLocks/>
            </p:cNvSpPr>
            <p:nvPr/>
          </p:nvSpPr>
          <p:spPr bwMode="auto">
            <a:xfrm rot="-3600000">
              <a:off x="2857793" y="2802377"/>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grpFill/>
            <a:ln w="38100">
              <a:solidFill>
                <a:schemeClr val="accent2"/>
              </a:solidFill>
              <a:round/>
              <a:headEnd/>
              <a:tailEnd/>
            </a:ln>
          </p:spPr>
          <p:txBody>
            <a:bodyPr wrap="none" anchor="ctr"/>
            <a:lstStyle/>
            <a:p>
              <a:endParaRPr lang="en-AU"/>
            </a:p>
          </p:txBody>
        </p:sp>
        <p:sp>
          <p:nvSpPr>
            <p:cNvPr id="12307" name="Text Box 19"/>
            <p:cNvSpPr txBox="1">
              <a:spLocks noChangeArrowheads="1"/>
            </p:cNvSpPr>
            <p:nvPr/>
          </p:nvSpPr>
          <p:spPr bwMode="auto">
            <a:xfrm>
              <a:off x="2126068" y="3263280"/>
              <a:ext cx="685800" cy="523220"/>
            </a:xfrm>
            <a:prstGeom prst="rect">
              <a:avLst/>
            </a:prstGeom>
            <a:grpFill/>
            <a:ln w="9525">
              <a:noFill/>
              <a:miter lim="800000"/>
              <a:headEnd/>
              <a:tailEnd/>
            </a:ln>
          </p:spPr>
          <p:txBody>
            <a:bodyPr>
              <a:spAutoFit/>
            </a:bodyPr>
            <a:lstStyle/>
            <a:p>
              <a:pPr algn="r">
                <a:spcBef>
                  <a:spcPct val="50000"/>
                </a:spcBef>
              </a:pPr>
              <a:r>
                <a:rPr lang="en-US" sz="2800" b="1" dirty="0">
                  <a:solidFill>
                    <a:schemeClr val="accent6"/>
                  </a:solidFill>
                </a:rPr>
                <a:t>F</a:t>
              </a:r>
            </a:p>
          </p:txBody>
        </p:sp>
        <p:sp>
          <p:nvSpPr>
            <p:cNvPr id="25616" name="Text Box 20"/>
            <p:cNvSpPr txBox="1">
              <a:spLocks noChangeArrowheads="1"/>
            </p:cNvSpPr>
            <p:nvPr/>
          </p:nvSpPr>
          <p:spPr bwMode="auto">
            <a:xfrm>
              <a:off x="1516468" y="1999178"/>
              <a:ext cx="609600" cy="523220"/>
            </a:xfrm>
            <a:prstGeom prst="rect">
              <a:avLst/>
            </a:prstGeom>
            <a:grpFill/>
            <a:ln w="9525">
              <a:noFill/>
              <a:miter lim="800000"/>
              <a:headEnd/>
              <a:tailEnd/>
            </a:ln>
          </p:spPr>
          <p:txBody>
            <a:bodyPr>
              <a:spAutoFit/>
            </a:bodyPr>
            <a:lstStyle/>
            <a:p>
              <a:pPr algn="r">
                <a:spcBef>
                  <a:spcPct val="50000"/>
                </a:spcBef>
              </a:pPr>
              <a:r>
                <a:rPr lang="en-US" sz="2800" b="1" dirty="0">
                  <a:solidFill>
                    <a:srgbClr val="00B050"/>
                  </a:solidFill>
                </a:rPr>
                <a:t>v</a:t>
              </a:r>
              <a:endParaRPr lang="en-US" sz="1600" dirty="0">
                <a:solidFill>
                  <a:srgbClr val="00B050"/>
                </a:solidFill>
              </a:endParaRPr>
            </a:p>
          </p:txBody>
        </p:sp>
        <p:sp>
          <p:nvSpPr>
            <p:cNvPr id="24" name="Text Box 19"/>
            <p:cNvSpPr txBox="1">
              <a:spLocks noChangeArrowheads="1"/>
            </p:cNvSpPr>
            <p:nvPr/>
          </p:nvSpPr>
          <p:spPr bwMode="auto">
            <a:xfrm>
              <a:off x="2728271" y="4062792"/>
              <a:ext cx="685800" cy="523220"/>
            </a:xfrm>
            <a:prstGeom prst="rect">
              <a:avLst/>
            </a:prstGeom>
            <a:grpFill/>
            <a:ln w="9525">
              <a:noFill/>
              <a:miter lim="800000"/>
              <a:headEnd/>
              <a:tailEnd/>
            </a:ln>
          </p:spPr>
          <p:txBody>
            <a:bodyPr>
              <a:spAutoFit/>
            </a:bodyPr>
            <a:lstStyle/>
            <a:p>
              <a:pPr algn="r">
                <a:spcBef>
                  <a:spcPct val="50000"/>
                </a:spcBef>
              </a:pPr>
              <a:r>
                <a:rPr lang="en-US" sz="2800" b="1" dirty="0">
                  <a:solidFill>
                    <a:schemeClr val="accent6"/>
                  </a:solidFill>
                </a:rPr>
                <a:t>F</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Slide Number Placeholder 6"/>
          <p:cNvSpPr>
            <a:spLocks noGrp="1"/>
          </p:cNvSpPr>
          <p:nvPr>
            <p:ph type="sldNum" sz="quarter" idx="12"/>
          </p:nvPr>
        </p:nvSpPr>
        <p:spPr>
          <a:noFill/>
        </p:spPr>
        <p:txBody>
          <a:bodyPr/>
          <a:lstStyle/>
          <a:p>
            <a:fld id="{7BA13F36-79EC-4CC2-BCA1-B75AC2334100}" type="slidenum">
              <a:rPr lang="en-US" smtClean="0"/>
              <a:pPr/>
              <a:t>21</a:t>
            </a:fld>
            <a:endParaRPr lang="en-US" smtClean="0"/>
          </a:p>
        </p:txBody>
      </p:sp>
      <p:sp>
        <p:nvSpPr>
          <p:cNvPr id="5142" name="Text Box 36"/>
          <p:cNvSpPr txBox="1">
            <a:spLocks noChangeArrowheads="1"/>
          </p:cNvSpPr>
          <p:nvPr/>
        </p:nvSpPr>
        <p:spPr bwMode="auto">
          <a:xfrm>
            <a:off x="2710995" y="936665"/>
            <a:ext cx="3505200" cy="523220"/>
          </a:xfrm>
          <a:prstGeom prst="rect">
            <a:avLst/>
          </a:prstGeom>
          <a:solidFill>
            <a:schemeClr val="accent2">
              <a:lumMod val="20000"/>
              <a:lumOff val="80000"/>
            </a:schemeClr>
          </a:solidFill>
          <a:ln w="76200">
            <a:solidFill>
              <a:schemeClr val="accent2"/>
            </a:solidFill>
            <a:miter lim="800000"/>
            <a:headEnd/>
            <a:tailEnd/>
          </a:ln>
        </p:spPr>
        <p:txBody>
          <a:bodyPr>
            <a:spAutoFit/>
          </a:bodyPr>
          <a:lstStyle/>
          <a:p>
            <a:pPr algn="ctr">
              <a:spcBef>
                <a:spcPct val="50000"/>
              </a:spcBef>
            </a:pPr>
            <a:r>
              <a:rPr lang="en-US" sz="2800" dirty="0">
                <a:solidFill>
                  <a:schemeClr val="bg1"/>
                </a:solidFill>
              </a:rPr>
              <a:t>SUMMARY</a:t>
            </a:r>
            <a:endParaRPr lang="en-US" sz="1400" dirty="0">
              <a:solidFill>
                <a:schemeClr val="bg1"/>
              </a:solidFill>
            </a:endParaRPr>
          </a:p>
        </p:txBody>
      </p:sp>
      <p:sp>
        <p:nvSpPr>
          <p:cNvPr id="26" name="Title 1"/>
          <p:cNvSpPr>
            <a:spLocks noGrp="1"/>
          </p:cNvSpPr>
          <p:nvPr>
            <p:ph type="title"/>
          </p:nvPr>
        </p:nvSpPr>
        <p:spPr>
          <a:xfrm>
            <a:off x="467544" y="9965"/>
            <a:ext cx="8208911" cy="1326321"/>
          </a:xfrm>
        </p:spPr>
        <p:txBody>
          <a:bodyPr/>
          <a:lstStyle/>
          <a:p>
            <a:r>
              <a:rPr lang="en-AU" dirty="0" smtClean="0">
                <a:latin typeface="+mn-lt"/>
              </a:rPr>
              <a:t>Horizontal Circular Motion</a:t>
            </a:r>
            <a:endParaRPr lang="en-AU" dirty="0">
              <a:latin typeface="+mn-lt"/>
            </a:endParaRPr>
          </a:p>
        </p:txBody>
      </p:sp>
      <p:grpSp>
        <p:nvGrpSpPr>
          <p:cNvPr id="27" name="Group 26"/>
          <p:cNvGrpSpPr/>
          <p:nvPr/>
        </p:nvGrpSpPr>
        <p:grpSpPr>
          <a:xfrm>
            <a:off x="1173336" y="1552597"/>
            <a:ext cx="4843140" cy="5148109"/>
            <a:chOff x="221068" y="1999178"/>
            <a:chExt cx="4343400" cy="4616901"/>
          </a:xfrm>
        </p:grpSpPr>
        <p:sp>
          <p:nvSpPr>
            <p:cNvPr id="28" name="Oval 2"/>
            <p:cNvSpPr>
              <a:spLocks noChangeArrowheads="1"/>
            </p:cNvSpPr>
            <p:nvPr/>
          </p:nvSpPr>
          <p:spPr bwMode="auto">
            <a:xfrm>
              <a:off x="221068" y="2511854"/>
              <a:ext cx="4104225" cy="4104225"/>
            </a:xfrm>
            <a:prstGeom prst="ellipse">
              <a:avLst/>
            </a:prstGeom>
            <a:noFill/>
            <a:ln w="38100">
              <a:solidFill>
                <a:schemeClr val="accent5">
                  <a:lumMod val="75000"/>
                </a:schemeClr>
              </a:solidFill>
              <a:round/>
              <a:headEnd/>
              <a:tailEnd/>
            </a:ln>
          </p:spPr>
          <p:txBody>
            <a:bodyPr wrap="none" anchor="ctr"/>
            <a:lstStyle/>
            <a:p>
              <a:endParaRPr lang="en-AU"/>
            </a:p>
          </p:txBody>
        </p:sp>
        <p:sp>
          <p:nvSpPr>
            <p:cNvPr id="29" name="Line 3"/>
            <p:cNvSpPr>
              <a:spLocks noChangeShapeType="1"/>
            </p:cNvSpPr>
            <p:nvPr/>
          </p:nvSpPr>
          <p:spPr bwMode="auto">
            <a:xfrm flipV="1">
              <a:off x="2278468" y="2653680"/>
              <a:ext cx="1143000" cy="1905000"/>
            </a:xfrm>
            <a:prstGeom prst="line">
              <a:avLst/>
            </a:prstGeom>
            <a:noFill/>
            <a:ln w="9525">
              <a:solidFill>
                <a:schemeClr val="tx1"/>
              </a:solidFill>
              <a:prstDash val="sysDot"/>
              <a:round/>
              <a:headEnd/>
              <a:tailEnd/>
            </a:ln>
          </p:spPr>
          <p:txBody>
            <a:bodyPr wrap="none" anchor="ctr"/>
            <a:lstStyle/>
            <a:p>
              <a:endParaRPr lang="en-US"/>
            </a:p>
          </p:txBody>
        </p:sp>
        <p:sp>
          <p:nvSpPr>
            <p:cNvPr id="30" name="Line 4"/>
            <p:cNvSpPr>
              <a:spLocks noChangeShapeType="1"/>
            </p:cNvSpPr>
            <p:nvPr/>
          </p:nvSpPr>
          <p:spPr bwMode="auto">
            <a:xfrm>
              <a:off x="2278468" y="4558680"/>
              <a:ext cx="2286000" cy="0"/>
            </a:xfrm>
            <a:prstGeom prst="line">
              <a:avLst/>
            </a:prstGeom>
            <a:noFill/>
            <a:ln w="9525">
              <a:solidFill>
                <a:schemeClr val="tx1"/>
              </a:solidFill>
              <a:prstDash val="dash"/>
              <a:round/>
              <a:headEnd/>
              <a:tailEnd/>
            </a:ln>
          </p:spPr>
          <p:txBody>
            <a:bodyPr wrap="none" anchor="ctr"/>
            <a:lstStyle/>
            <a:p>
              <a:endParaRPr lang="en-US"/>
            </a:p>
          </p:txBody>
        </p:sp>
        <p:grpSp>
          <p:nvGrpSpPr>
            <p:cNvPr id="31" name="Group 5"/>
            <p:cNvGrpSpPr>
              <a:grpSpLocks/>
            </p:cNvGrpSpPr>
            <p:nvPr/>
          </p:nvGrpSpPr>
          <p:grpSpPr bwMode="auto">
            <a:xfrm>
              <a:off x="4139952" y="3212976"/>
              <a:ext cx="317334" cy="1519238"/>
              <a:chOff x="6248" y="3266"/>
              <a:chExt cx="600" cy="2872"/>
            </a:xfrm>
          </p:grpSpPr>
          <p:sp>
            <p:nvSpPr>
              <p:cNvPr id="43" name="AutoShape 6"/>
              <p:cNvSpPr>
                <a:spLocks noChangeArrowheads="1"/>
              </p:cNvSpPr>
              <p:nvPr/>
            </p:nvSpPr>
            <p:spPr bwMode="auto">
              <a:xfrm rot="5400000">
                <a:off x="5348" y="4166"/>
                <a:ext cx="2400" cy="600"/>
              </a:xfrm>
              <a:prstGeom prst="leftArrow">
                <a:avLst>
                  <a:gd name="adj1" fmla="val 50000"/>
                  <a:gd name="adj2" fmla="val 100000"/>
                </a:avLst>
              </a:prstGeom>
              <a:solidFill>
                <a:srgbClr val="339966"/>
              </a:solidFill>
              <a:ln w="9525">
                <a:noFill/>
                <a:miter lim="800000"/>
                <a:headEnd/>
                <a:tailEnd/>
              </a:ln>
            </p:spPr>
            <p:txBody>
              <a:bodyPr wrap="none" anchor="ctr"/>
              <a:lstStyle/>
              <a:p>
                <a:endParaRPr lang="en-AU"/>
              </a:p>
            </p:txBody>
          </p:sp>
          <p:sp>
            <p:nvSpPr>
              <p:cNvPr id="44" name="Oval 7"/>
              <p:cNvSpPr>
                <a:spLocks noChangeArrowheads="1"/>
              </p:cNvSpPr>
              <p:nvPr/>
            </p:nvSpPr>
            <p:spPr bwMode="auto">
              <a:xfrm>
                <a:off x="6248" y="5538"/>
                <a:ext cx="600" cy="600"/>
              </a:xfrm>
              <a:prstGeom prst="ellipse">
                <a:avLst/>
              </a:prstGeom>
              <a:solidFill>
                <a:srgbClr val="3366FF"/>
              </a:solidFill>
              <a:ln w="9525">
                <a:noFill/>
                <a:round/>
                <a:headEnd/>
                <a:tailEnd/>
              </a:ln>
            </p:spPr>
            <p:txBody>
              <a:bodyPr wrap="none" anchor="ctr"/>
              <a:lstStyle/>
              <a:p>
                <a:endParaRPr lang="en-AU"/>
              </a:p>
            </p:txBody>
          </p:sp>
        </p:grpSp>
        <p:sp>
          <p:nvSpPr>
            <p:cNvPr id="32" name="AutoShape 9"/>
            <p:cNvSpPr>
              <a:spLocks noChangeArrowheads="1"/>
            </p:cNvSpPr>
            <p:nvPr/>
          </p:nvSpPr>
          <p:spPr bwMode="auto">
            <a:xfrm>
              <a:off x="3205033" y="4437112"/>
              <a:ext cx="1078935" cy="253867"/>
            </a:xfrm>
            <a:prstGeom prst="leftArrow">
              <a:avLst>
                <a:gd name="adj1" fmla="val 50000"/>
                <a:gd name="adj2" fmla="val 106250"/>
              </a:avLst>
            </a:prstGeom>
            <a:solidFill>
              <a:schemeClr val="accent6"/>
            </a:solidFill>
            <a:ln w="9525">
              <a:noFill/>
              <a:miter lim="800000"/>
              <a:headEnd/>
              <a:tailEnd/>
            </a:ln>
          </p:spPr>
          <p:txBody>
            <a:bodyPr wrap="none" anchor="ctr"/>
            <a:lstStyle/>
            <a:p>
              <a:endParaRPr lang="en-AU"/>
            </a:p>
          </p:txBody>
        </p:sp>
        <p:grpSp>
          <p:nvGrpSpPr>
            <p:cNvPr id="33" name="Group 11"/>
            <p:cNvGrpSpPr>
              <a:grpSpLocks/>
            </p:cNvGrpSpPr>
            <p:nvPr/>
          </p:nvGrpSpPr>
          <p:grpSpPr bwMode="auto">
            <a:xfrm rot="-3900000">
              <a:off x="2637403" y="1742323"/>
              <a:ext cx="317334" cy="1517914"/>
              <a:chOff x="6248" y="3266"/>
              <a:chExt cx="600" cy="2872"/>
            </a:xfrm>
          </p:grpSpPr>
          <p:sp>
            <p:nvSpPr>
              <p:cNvPr id="41" name="AutoShape 12"/>
              <p:cNvSpPr>
                <a:spLocks noChangeArrowheads="1"/>
              </p:cNvSpPr>
              <p:nvPr/>
            </p:nvSpPr>
            <p:spPr bwMode="auto">
              <a:xfrm rot="5400000">
                <a:off x="5348" y="4166"/>
                <a:ext cx="2400" cy="600"/>
              </a:xfrm>
              <a:prstGeom prst="leftArrow">
                <a:avLst>
                  <a:gd name="adj1" fmla="val 50000"/>
                  <a:gd name="adj2" fmla="val 100000"/>
                </a:avLst>
              </a:prstGeom>
              <a:solidFill>
                <a:srgbClr val="339966"/>
              </a:solidFill>
              <a:ln w="9525">
                <a:noFill/>
                <a:miter lim="800000"/>
                <a:headEnd/>
                <a:tailEnd/>
              </a:ln>
            </p:spPr>
            <p:txBody>
              <a:bodyPr wrap="none" anchor="ctr"/>
              <a:lstStyle/>
              <a:p>
                <a:endParaRPr lang="en-AU"/>
              </a:p>
            </p:txBody>
          </p:sp>
          <p:sp>
            <p:nvSpPr>
              <p:cNvPr id="42" name="Oval 13"/>
              <p:cNvSpPr>
                <a:spLocks noChangeArrowheads="1"/>
              </p:cNvSpPr>
              <p:nvPr/>
            </p:nvSpPr>
            <p:spPr bwMode="auto">
              <a:xfrm>
                <a:off x="6248" y="5538"/>
                <a:ext cx="600" cy="600"/>
              </a:xfrm>
              <a:prstGeom prst="ellipse">
                <a:avLst/>
              </a:prstGeom>
              <a:solidFill>
                <a:srgbClr val="3366FF"/>
              </a:solidFill>
              <a:ln w="9525">
                <a:noFill/>
                <a:round/>
                <a:headEnd/>
                <a:tailEnd/>
              </a:ln>
            </p:spPr>
            <p:txBody>
              <a:bodyPr wrap="none" anchor="ctr"/>
              <a:lstStyle/>
              <a:p>
                <a:endParaRPr lang="en-AU"/>
              </a:p>
            </p:txBody>
          </p:sp>
        </p:grpSp>
        <p:sp>
          <p:nvSpPr>
            <p:cNvPr id="34" name="Text Box 14"/>
            <p:cNvSpPr txBox="1">
              <a:spLocks noChangeArrowheads="1"/>
            </p:cNvSpPr>
            <p:nvPr/>
          </p:nvSpPr>
          <p:spPr bwMode="auto">
            <a:xfrm>
              <a:off x="3980644" y="2887391"/>
              <a:ext cx="304800" cy="523220"/>
            </a:xfrm>
            <a:prstGeom prst="rect">
              <a:avLst/>
            </a:prstGeom>
            <a:noFill/>
            <a:ln w="9525">
              <a:noFill/>
              <a:miter lim="800000"/>
              <a:headEnd/>
              <a:tailEnd/>
            </a:ln>
          </p:spPr>
          <p:txBody>
            <a:bodyPr>
              <a:spAutoFit/>
            </a:bodyPr>
            <a:lstStyle/>
            <a:p>
              <a:pPr>
                <a:spcBef>
                  <a:spcPct val="50000"/>
                </a:spcBef>
              </a:pPr>
              <a:r>
                <a:rPr lang="en-US" sz="2800" b="1" dirty="0">
                  <a:solidFill>
                    <a:srgbClr val="00B050"/>
                  </a:solidFill>
                </a:rPr>
                <a:t>v</a:t>
              </a:r>
              <a:endParaRPr lang="en-US" sz="1600" dirty="0">
                <a:solidFill>
                  <a:srgbClr val="00B050"/>
                </a:solidFill>
              </a:endParaRPr>
            </a:p>
          </p:txBody>
        </p:sp>
        <p:sp>
          <p:nvSpPr>
            <p:cNvPr id="35" name="Freeform 15"/>
            <p:cNvSpPr>
              <a:spLocks/>
            </p:cNvSpPr>
            <p:nvPr/>
          </p:nvSpPr>
          <p:spPr bwMode="auto">
            <a:xfrm>
              <a:off x="3851920" y="4301099"/>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noFill/>
            <a:ln w="38100">
              <a:solidFill>
                <a:schemeClr val="accent2"/>
              </a:solidFill>
              <a:round/>
              <a:headEnd/>
              <a:tailEnd/>
            </a:ln>
          </p:spPr>
          <p:txBody>
            <a:bodyPr wrap="none" anchor="ctr"/>
            <a:lstStyle/>
            <a:p>
              <a:endParaRPr lang="en-AU"/>
            </a:p>
          </p:txBody>
        </p:sp>
        <p:sp>
          <p:nvSpPr>
            <p:cNvPr id="36" name="AutoShape 16"/>
            <p:cNvSpPr>
              <a:spLocks noChangeArrowheads="1"/>
            </p:cNvSpPr>
            <p:nvPr/>
          </p:nvSpPr>
          <p:spPr bwMode="auto">
            <a:xfrm rot="-3600000">
              <a:off x="2539986" y="3103044"/>
              <a:ext cx="1078936" cy="253867"/>
            </a:xfrm>
            <a:prstGeom prst="leftArrow">
              <a:avLst>
                <a:gd name="adj1" fmla="val 50000"/>
                <a:gd name="adj2" fmla="val 106250"/>
              </a:avLst>
            </a:prstGeom>
            <a:solidFill>
              <a:schemeClr val="accent6"/>
            </a:solidFill>
            <a:ln w="9525">
              <a:noFill/>
              <a:miter lim="800000"/>
              <a:headEnd/>
              <a:tailEnd/>
            </a:ln>
          </p:spPr>
          <p:txBody>
            <a:bodyPr wrap="none" anchor="ctr"/>
            <a:lstStyle/>
            <a:p>
              <a:endParaRPr lang="en-AU"/>
            </a:p>
          </p:txBody>
        </p:sp>
        <p:sp>
          <p:nvSpPr>
            <p:cNvPr id="37" name="Freeform 17"/>
            <p:cNvSpPr>
              <a:spLocks/>
            </p:cNvSpPr>
            <p:nvPr/>
          </p:nvSpPr>
          <p:spPr bwMode="auto">
            <a:xfrm rot="-3600000">
              <a:off x="2857793" y="2802377"/>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noFill/>
            <a:ln w="38100">
              <a:solidFill>
                <a:schemeClr val="accent2"/>
              </a:solidFill>
              <a:round/>
              <a:headEnd/>
              <a:tailEnd/>
            </a:ln>
          </p:spPr>
          <p:txBody>
            <a:bodyPr wrap="none" anchor="ctr"/>
            <a:lstStyle/>
            <a:p>
              <a:endParaRPr lang="en-AU"/>
            </a:p>
          </p:txBody>
        </p:sp>
        <p:sp>
          <p:nvSpPr>
            <p:cNvPr id="38" name="Text Box 19"/>
            <p:cNvSpPr txBox="1">
              <a:spLocks noChangeArrowheads="1"/>
            </p:cNvSpPr>
            <p:nvPr/>
          </p:nvSpPr>
          <p:spPr bwMode="auto">
            <a:xfrm>
              <a:off x="1970571" y="3610581"/>
              <a:ext cx="1424907" cy="469232"/>
            </a:xfrm>
            <a:prstGeom prst="rect">
              <a:avLst/>
            </a:prstGeom>
            <a:noFill/>
            <a:ln w="9525">
              <a:noFill/>
              <a:miter lim="800000"/>
              <a:headEnd/>
              <a:tailEnd/>
            </a:ln>
          </p:spPr>
          <p:txBody>
            <a:bodyPr wrap="square">
              <a:spAutoFit/>
            </a:bodyPr>
            <a:lstStyle/>
            <a:p>
              <a:pPr algn="r">
                <a:spcBef>
                  <a:spcPct val="50000"/>
                </a:spcBef>
              </a:pPr>
              <a:r>
                <a:rPr lang="en-US" sz="2800" b="1" dirty="0">
                  <a:solidFill>
                    <a:schemeClr val="accent6"/>
                  </a:solidFill>
                </a:rPr>
                <a:t>F</a:t>
              </a:r>
              <a:r>
                <a:rPr lang="en-US" sz="2800" b="1" baseline="-25000" dirty="0">
                  <a:solidFill>
                    <a:schemeClr val="accent6"/>
                  </a:solidFill>
                </a:rPr>
                <a:t>c</a:t>
              </a:r>
              <a:r>
                <a:rPr lang="en-US" sz="2800" b="1" dirty="0">
                  <a:solidFill>
                    <a:schemeClr val="accent6"/>
                  </a:solidFill>
                </a:rPr>
                <a:t> &amp; a</a:t>
              </a:r>
              <a:r>
                <a:rPr lang="en-US" sz="2800" b="1" baseline="-25000" dirty="0">
                  <a:solidFill>
                    <a:schemeClr val="accent6"/>
                  </a:solidFill>
                </a:rPr>
                <a:t>c</a:t>
              </a:r>
            </a:p>
          </p:txBody>
        </p:sp>
        <p:sp>
          <p:nvSpPr>
            <p:cNvPr id="39" name="Text Box 20"/>
            <p:cNvSpPr txBox="1">
              <a:spLocks noChangeArrowheads="1"/>
            </p:cNvSpPr>
            <p:nvPr/>
          </p:nvSpPr>
          <p:spPr bwMode="auto">
            <a:xfrm>
              <a:off x="1516468" y="1999178"/>
              <a:ext cx="609600" cy="523220"/>
            </a:xfrm>
            <a:prstGeom prst="rect">
              <a:avLst/>
            </a:prstGeom>
            <a:noFill/>
            <a:ln w="9525">
              <a:noFill/>
              <a:miter lim="800000"/>
              <a:headEnd/>
              <a:tailEnd/>
            </a:ln>
          </p:spPr>
          <p:txBody>
            <a:bodyPr>
              <a:spAutoFit/>
            </a:bodyPr>
            <a:lstStyle/>
            <a:p>
              <a:pPr algn="r">
                <a:spcBef>
                  <a:spcPct val="50000"/>
                </a:spcBef>
              </a:pPr>
              <a:r>
                <a:rPr lang="en-US" sz="2800" b="1" dirty="0">
                  <a:solidFill>
                    <a:srgbClr val="00B050"/>
                  </a:solidFill>
                </a:rPr>
                <a:t>v</a:t>
              </a:r>
              <a:endParaRPr lang="en-US" sz="1600" dirty="0">
                <a:solidFill>
                  <a:srgbClr val="00B050"/>
                </a:solidFill>
              </a:endParaRPr>
            </a:p>
          </p:txBody>
        </p:sp>
        <p:sp>
          <p:nvSpPr>
            <p:cNvPr id="40" name="Text Box 19"/>
            <p:cNvSpPr txBox="1">
              <a:spLocks noChangeArrowheads="1"/>
            </p:cNvSpPr>
            <p:nvPr/>
          </p:nvSpPr>
          <p:spPr bwMode="auto">
            <a:xfrm>
              <a:off x="2544501" y="4584542"/>
              <a:ext cx="1321063" cy="469232"/>
            </a:xfrm>
            <a:prstGeom prst="rect">
              <a:avLst/>
            </a:prstGeom>
            <a:noFill/>
            <a:ln w="9525">
              <a:noFill/>
              <a:miter lim="800000"/>
              <a:headEnd/>
              <a:tailEnd/>
            </a:ln>
          </p:spPr>
          <p:txBody>
            <a:bodyPr wrap="square">
              <a:spAutoFit/>
            </a:bodyPr>
            <a:lstStyle/>
            <a:p>
              <a:pPr algn="r">
                <a:spcBef>
                  <a:spcPct val="50000"/>
                </a:spcBef>
              </a:pPr>
              <a:r>
                <a:rPr lang="en-US" sz="2800" b="1" dirty="0" smtClean="0">
                  <a:solidFill>
                    <a:schemeClr val="accent6"/>
                  </a:solidFill>
                </a:rPr>
                <a:t>F</a:t>
              </a:r>
              <a:r>
                <a:rPr lang="en-US" sz="2800" b="1" baseline="-25000" dirty="0" smtClean="0">
                  <a:solidFill>
                    <a:schemeClr val="accent6"/>
                  </a:solidFill>
                </a:rPr>
                <a:t>c</a:t>
              </a:r>
              <a:r>
                <a:rPr lang="en-US" sz="2800" b="1" dirty="0" smtClean="0">
                  <a:solidFill>
                    <a:schemeClr val="accent6"/>
                  </a:solidFill>
                </a:rPr>
                <a:t> &amp; a</a:t>
              </a:r>
              <a:r>
                <a:rPr lang="en-US" sz="2800" b="1" baseline="-25000" dirty="0" smtClean="0">
                  <a:solidFill>
                    <a:schemeClr val="accent6"/>
                  </a:solidFill>
                </a:rPr>
                <a:t>c</a:t>
              </a:r>
              <a:endParaRPr lang="en-US" sz="2800" b="1" baseline="-25000" dirty="0">
                <a:solidFill>
                  <a:schemeClr val="accent6"/>
                </a:solidFill>
              </a:endParaRPr>
            </a:p>
          </p:txBody>
        </p:sp>
      </p:grpSp>
      <p:sp>
        <p:nvSpPr>
          <p:cNvPr id="16410" name="AutoShape 26"/>
          <p:cNvSpPr>
            <a:spLocks noChangeArrowheads="1"/>
          </p:cNvSpPr>
          <p:nvPr/>
        </p:nvSpPr>
        <p:spPr bwMode="auto">
          <a:xfrm>
            <a:off x="107504" y="4292600"/>
            <a:ext cx="3016628" cy="1656680"/>
          </a:xfrm>
          <a:prstGeom prst="wedgeRoundRectCallout">
            <a:avLst>
              <a:gd name="adj1" fmla="val 66891"/>
              <a:gd name="adj2" fmla="val -46423"/>
              <a:gd name="adj3" fmla="val 16667"/>
            </a:avLst>
          </a:prstGeom>
          <a:solidFill>
            <a:schemeClr val="tx2"/>
          </a:solidFill>
          <a:ln w="38100">
            <a:solidFill>
              <a:srgbClr val="0070C0"/>
            </a:solidFill>
            <a:miter lim="800000"/>
            <a:headEnd/>
            <a:tailEnd/>
          </a:ln>
        </p:spPr>
        <p:txBody>
          <a:bodyPr/>
          <a:lstStyle/>
          <a:p>
            <a:r>
              <a:rPr lang="en-US" sz="2400" b="1" dirty="0">
                <a:solidFill>
                  <a:schemeClr val="tx2">
                    <a:lumMod val="25000"/>
                  </a:schemeClr>
                </a:solidFill>
              </a:rPr>
              <a:t>Angular </a:t>
            </a:r>
            <a:r>
              <a:rPr lang="en-US" sz="2400" b="1" dirty="0" smtClean="0">
                <a:solidFill>
                  <a:schemeClr val="tx2">
                    <a:lumMod val="25000"/>
                  </a:schemeClr>
                </a:solidFill>
              </a:rPr>
              <a:t>Velocity</a:t>
            </a:r>
          </a:p>
          <a:p>
            <a:endParaRPr lang="en-US" sz="2400" b="1" dirty="0">
              <a:solidFill>
                <a:schemeClr val="tx2">
                  <a:lumMod val="25000"/>
                </a:schemeClr>
              </a:solidFill>
            </a:endParaRPr>
          </a:p>
          <a:p>
            <a:r>
              <a:rPr lang="en-US" sz="2400" b="1" dirty="0" smtClean="0">
                <a:solidFill>
                  <a:schemeClr val="tx2">
                    <a:lumMod val="25000"/>
                  </a:schemeClr>
                </a:solidFill>
              </a:rPr>
              <a:t>                      </a:t>
            </a:r>
          </a:p>
          <a:p>
            <a:r>
              <a:rPr lang="en-US" sz="2400" i="1" dirty="0" smtClean="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where </a:t>
            </a:r>
            <a:r>
              <a:rPr lang="el-GR" sz="2200" i="1" dirty="0" smtClean="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θ</a:t>
            </a:r>
            <a:r>
              <a:rPr lang="en-AU" sz="2200" i="1" dirty="0" smtClean="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 is in radians</a:t>
            </a:r>
            <a:r>
              <a:rPr lang="en-US" sz="2200" i="1" dirty="0" smtClean="0">
                <a:solidFill>
                  <a:schemeClr val="tx2">
                    <a:lumMod val="25000"/>
                  </a:schemeClr>
                </a:solidFill>
                <a:latin typeface="Cambria Math" panose="02040503050406030204" pitchFamily="18" charset="0"/>
                <a:ea typeface="Cambria Math" panose="02040503050406030204" pitchFamily="18" charset="0"/>
              </a:rPr>
              <a:t> </a:t>
            </a:r>
            <a:endParaRPr lang="en-US" sz="2200" i="1" dirty="0">
              <a:solidFill>
                <a:schemeClr val="tx2">
                  <a:lumMod val="25000"/>
                </a:schemeClr>
              </a:solidFill>
              <a:latin typeface="Cambria Math" panose="02040503050406030204" pitchFamily="18" charset="0"/>
              <a:ea typeface="Cambria Math" panose="02040503050406030204" pitchFamily="18" charset="0"/>
            </a:endParaRPr>
          </a:p>
          <a:p>
            <a:pPr algn="ctr"/>
            <a:endParaRPr lang="en-US" sz="2400" dirty="0">
              <a:solidFill>
                <a:schemeClr val="tx2">
                  <a:lumMod val="25000"/>
                </a:schemeClr>
              </a:solidFill>
            </a:endParaRPr>
          </a:p>
        </p:txBody>
      </p:sp>
      <p:sp>
        <p:nvSpPr>
          <p:cNvPr id="16412" name="AutoShape 28"/>
          <p:cNvSpPr>
            <a:spLocks noChangeArrowheads="1"/>
          </p:cNvSpPr>
          <p:nvPr/>
        </p:nvSpPr>
        <p:spPr bwMode="auto">
          <a:xfrm>
            <a:off x="6184454" y="1813517"/>
            <a:ext cx="2808312" cy="898937"/>
          </a:xfrm>
          <a:prstGeom prst="wedgeRoundRectCallout">
            <a:avLst>
              <a:gd name="adj1" fmla="val -60749"/>
              <a:gd name="adj2" fmla="val 54452"/>
              <a:gd name="adj3" fmla="val 16667"/>
            </a:avLst>
          </a:prstGeom>
          <a:solidFill>
            <a:schemeClr val="tx2"/>
          </a:solidFill>
          <a:ln w="38100">
            <a:solidFill>
              <a:srgbClr val="0070C0"/>
            </a:solidFill>
            <a:miter lim="800000"/>
            <a:headEnd/>
            <a:tailEnd/>
          </a:ln>
        </p:spPr>
        <p:txBody>
          <a:bodyPr/>
          <a:lstStyle/>
          <a:p>
            <a:pPr algn="ctr"/>
            <a:r>
              <a:rPr lang="en-US" sz="2400" b="1" dirty="0">
                <a:solidFill>
                  <a:schemeClr val="tx2">
                    <a:lumMod val="25000"/>
                  </a:schemeClr>
                </a:solidFill>
              </a:rPr>
              <a:t>Linear Velocity</a:t>
            </a:r>
          </a:p>
          <a:p>
            <a:pPr algn="ctr"/>
            <a:r>
              <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rPr>
              <a:t>v = r </a:t>
            </a:r>
            <a:r>
              <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itchFamily="18" charset="2"/>
              </a:rPr>
              <a:t></a:t>
            </a:r>
            <a:endPar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endParaRPr lang="en-US" sz="2400" dirty="0">
              <a:solidFill>
                <a:schemeClr val="tx2">
                  <a:lumMod val="25000"/>
                </a:schemeClr>
              </a:solidFill>
            </a:endParaRPr>
          </a:p>
        </p:txBody>
      </p:sp>
      <p:sp>
        <p:nvSpPr>
          <p:cNvPr id="16415" name="AutoShape 31"/>
          <p:cNvSpPr>
            <a:spLocks noChangeArrowheads="1"/>
          </p:cNvSpPr>
          <p:nvPr/>
        </p:nvSpPr>
        <p:spPr bwMode="auto">
          <a:xfrm>
            <a:off x="6449888" y="4940920"/>
            <a:ext cx="2514600" cy="1676400"/>
          </a:xfrm>
          <a:prstGeom prst="wedgeRoundRectCallout">
            <a:avLst>
              <a:gd name="adj1" fmla="val -96968"/>
              <a:gd name="adj2" fmla="val -71685"/>
              <a:gd name="adj3" fmla="val 16667"/>
            </a:avLst>
          </a:prstGeom>
          <a:solidFill>
            <a:schemeClr val="tx2"/>
          </a:solidFill>
          <a:ln w="38100">
            <a:solidFill>
              <a:srgbClr val="0070C0"/>
            </a:solidFill>
            <a:miter lim="800000"/>
            <a:headEnd/>
            <a:tailEnd/>
          </a:ln>
        </p:spPr>
        <p:txBody>
          <a:bodyPr/>
          <a:lstStyle/>
          <a:p>
            <a:pPr algn="ctr"/>
            <a:r>
              <a:rPr lang="en-US" sz="2400" b="1">
                <a:solidFill>
                  <a:schemeClr val="tx2">
                    <a:lumMod val="25000"/>
                  </a:schemeClr>
                </a:solidFill>
              </a:rPr>
              <a:t>Centripetal Acceleration</a:t>
            </a:r>
          </a:p>
          <a:p>
            <a:pPr algn="ctr"/>
            <a:endParaRPr lang="en-US" sz="2400">
              <a:solidFill>
                <a:schemeClr val="tx2">
                  <a:lumMod val="25000"/>
                </a:schemeClr>
              </a:solidFill>
            </a:endParaRPr>
          </a:p>
        </p:txBody>
      </p:sp>
      <p:graphicFrame>
        <p:nvGraphicFramePr>
          <p:cNvPr id="16416" name="Object 32"/>
          <p:cNvGraphicFramePr>
            <a:graphicFrameLocks noChangeAspect="1"/>
          </p:cNvGraphicFramePr>
          <p:nvPr>
            <p:extLst>
              <p:ext uri="{D42A27DB-BD31-4B8C-83A1-F6EECF244321}">
                <p14:modId xmlns:p14="http://schemas.microsoft.com/office/powerpoint/2010/main" val="2206707406"/>
              </p:ext>
            </p:extLst>
          </p:nvPr>
        </p:nvGraphicFramePr>
        <p:xfrm>
          <a:off x="6933009" y="5779120"/>
          <a:ext cx="1905000" cy="771525"/>
        </p:xfrm>
        <a:graphic>
          <a:graphicData uri="http://schemas.openxmlformats.org/presentationml/2006/ole">
            <mc:AlternateContent xmlns:mc="http://schemas.openxmlformats.org/markup-compatibility/2006">
              <mc:Choice xmlns:v="urn:schemas-microsoft-com:vml" Requires="v">
                <p:oleObj spid="_x0000_s1335" name="Equation" r:id="rId4" imgW="1422360" imgH="685800" progId="Equation.3">
                  <p:embed/>
                </p:oleObj>
              </mc:Choice>
              <mc:Fallback>
                <p:oleObj name="Equation" r:id="rId4" imgW="1422360" imgH="68580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009" y="5779120"/>
                        <a:ext cx="19050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18" name="AutoShape 34"/>
          <p:cNvSpPr>
            <a:spLocks noChangeArrowheads="1"/>
          </p:cNvSpPr>
          <p:nvPr/>
        </p:nvSpPr>
        <p:spPr bwMode="auto">
          <a:xfrm>
            <a:off x="250825" y="1844675"/>
            <a:ext cx="2254250" cy="1573750"/>
          </a:xfrm>
          <a:prstGeom prst="wedgeRoundRectCallout">
            <a:avLst>
              <a:gd name="adj1" fmla="val 113009"/>
              <a:gd name="adj2" fmla="val 35587"/>
              <a:gd name="adj3" fmla="val 16667"/>
            </a:avLst>
          </a:prstGeom>
          <a:solidFill>
            <a:schemeClr val="tx2"/>
          </a:solidFill>
          <a:ln w="38100">
            <a:solidFill>
              <a:srgbClr val="0070C0"/>
            </a:solidFill>
            <a:miter lim="800000"/>
            <a:headEnd/>
            <a:tailEnd/>
          </a:ln>
        </p:spPr>
        <p:txBody>
          <a:bodyPr/>
          <a:lstStyle/>
          <a:p>
            <a:pPr algn="ctr"/>
            <a:r>
              <a:rPr lang="en-US" sz="2400" b="1" dirty="0">
                <a:solidFill>
                  <a:schemeClr val="tx2">
                    <a:lumMod val="25000"/>
                  </a:schemeClr>
                </a:solidFill>
              </a:rPr>
              <a:t>Centripetal Force</a:t>
            </a:r>
          </a:p>
          <a:p>
            <a:pPr algn="ctr"/>
            <a:endParaRPr lang="en-US" sz="2400" dirty="0">
              <a:solidFill>
                <a:schemeClr val="tx2">
                  <a:lumMod val="25000"/>
                </a:schemeClr>
              </a:solidFill>
            </a:endParaRPr>
          </a:p>
        </p:txBody>
      </p:sp>
      <p:graphicFrame>
        <p:nvGraphicFramePr>
          <p:cNvPr id="16419" name="Object 35"/>
          <p:cNvGraphicFramePr>
            <a:graphicFrameLocks noChangeAspect="1"/>
          </p:cNvGraphicFramePr>
          <p:nvPr>
            <p:extLst>
              <p:ext uri="{D42A27DB-BD31-4B8C-83A1-F6EECF244321}">
                <p14:modId xmlns:p14="http://schemas.microsoft.com/office/powerpoint/2010/main" val="3778546081"/>
              </p:ext>
            </p:extLst>
          </p:nvPr>
        </p:nvGraphicFramePr>
        <p:xfrm>
          <a:off x="393700" y="2662534"/>
          <a:ext cx="1892300" cy="685800"/>
        </p:xfrm>
        <a:graphic>
          <a:graphicData uri="http://schemas.openxmlformats.org/presentationml/2006/ole">
            <mc:AlternateContent xmlns:mc="http://schemas.openxmlformats.org/markup-compatibility/2006">
              <mc:Choice xmlns:v="urn:schemas-microsoft-com:vml" Requires="v">
                <p:oleObj spid="_x0000_s1336" name="Equation" r:id="rId6" imgW="1892160" imgH="685800" progId="Equation.3">
                  <p:embed/>
                </p:oleObj>
              </mc:Choice>
              <mc:Fallback>
                <p:oleObj name="Equation" r:id="rId6" imgW="1892160" imgH="685800"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00" y="2662534"/>
                        <a:ext cx="1892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11" name="Object 27"/>
          <p:cNvGraphicFramePr>
            <a:graphicFrameLocks noChangeAspect="1"/>
          </p:cNvGraphicFramePr>
          <p:nvPr>
            <p:extLst>
              <p:ext uri="{D42A27DB-BD31-4B8C-83A1-F6EECF244321}">
                <p14:modId xmlns:p14="http://schemas.microsoft.com/office/powerpoint/2010/main" val="3000376261"/>
              </p:ext>
            </p:extLst>
          </p:nvPr>
        </p:nvGraphicFramePr>
        <p:xfrm>
          <a:off x="1173336" y="4792265"/>
          <a:ext cx="633413" cy="671512"/>
        </p:xfrm>
        <a:graphic>
          <a:graphicData uri="http://schemas.openxmlformats.org/presentationml/2006/ole">
            <mc:AlternateContent xmlns:mc="http://schemas.openxmlformats.org/markup-compatibility/2006">
              <mc:Choice xmlns:v="urn:schemas-microsoft-com:vml" Requires="v">
                <p:oleObj spid="_x0000_s1337" name="Equation" r:id="rId8" imgW="634680" imgH="672840" progId="Equation.3">
                  <p:embed/>
                </p:oleObj>
              </mc:Choice>
              <mc:Fallback>
                <p:oleObj name="Equation" r:id="rId8" imgW="634680" imgH="672840" progId="Equation.3">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3336" y="4792265"/>
                        <a:ext cx="6334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3652018" y="3956048"/>
            <a:ext cx="367408" cy="461665"/>
          </a:xfrm>
          <a:prstGeom prst="rect">
            <a:avLst/>
          </a:prstGeom>
          <a:noFill/>
        </p:spPr>
        <p:txBody>
          <a:bodyPr wrap="none" rtlCol="0">
            <a:spAutoFit/>
          </a:bodyPr>
          <a:lstStyle/>
          <a:p>
            <a:r>
              <a:rPr lang="el-GR" sz="2400" b="1" i="1" dirty="0" smtClean="0">
                <a:solidFill>
                  <a:schemeClr val="accent1"/>
                </a:solidFill>
                <a:cs typeface="Arial" panose="020B0604020202020204" pitchFamily="34" charset="0"/>
              </a:rPr>
              <a:t>θ</a:t>
            </a:r>
            <a:endParaRPr lang="en-AU" sz="2400" b="1" i="1" dirty="0">
              <a:solidFill>
                <a:schemeClr val="accent1"/>
              </a:solidFill>
            </a:endParaRPr>
          </a:p>
        </p:txBody>
      </p:sp>
      <p:sp>
        <p:nvSpPr>
          <p:cNvPr id="5" name="Arc 4"/>
          <p:cNvSpPr/>
          <p:nvPr/>
        </p:nvSpPr>
        <p:spPr>
          <a:xfrm>
            <a:off x="3467455" y="3872625"/>
            <a:ext cx="630388" cy="1063755"/>
          </a:xfrm>
          <a:prstGeom prst="arc">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4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4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4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4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4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6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0" grpId="0" animBg="1" autoUpdateAnimBg="0"/>
      <p:bldP spid="16412" grpId="0" animBg="1" autoUpdateAnimBg="0"/>
      <p:bldP spid="16415" grpId="0" animBg="1" autoUpdateAnimBg="0"/>
      <p:bldP spid="1641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755576" y="1142984"/>
            <a:ext cx="7956918" cy="5376857"/>
          </a:xfrm>
          <a:prstGeom prst="rect">
            <a:avLst/>
          </a:prstGeom>
          <a:noFill/>
          <a:ln w="9525">
            <a:noFill/>
            <a:miter lim="800000"/>
            <a:headEnd/>
            <a:tailEnd/>
          </a:ln>
        </p:spPr>
        <p:txBody>
          <a:bodyPr wrap="square">
            <a:spAutoFit/>
          </a:bodyPr>
          <a:lstStyle/>
          <a:p>
            <a:pPr>
              <a:buNone/>
            </a:pPr>
            <a:r>
              <a:rPr lang="en-AU" sz="2400" dirty="0" smtClean="0">
                <a:solidFill>
                  <a:schemeClr val="tx2"/>
                </a:solidFill>
              </a:rPr>
              <a:t>Speed </a:t>
            </a:r>
            <a:r>
              <a:rPr lang="en-AU" sz="2400" dirty="0">
                <a:solidFill>
                  <a:schemeClr val="tx2"/>
                </a:solidFill>
              </a:rPr>
              <a:t>is constant but its velocity is continually changing. (Velocity is a vector, so the direction of motion is </a:t>
            </a:r>
            <a:r>
              <a:rPr lang="en-AU" sz="2400" dirty="0" smtClean="0">
                <a:solidFill>
                  <a:schemeClr val="tx2"/>
                </a:solidFill>
              </a:rPr>
              <a:t>significant).</a:t>
            </a:r>
          </a:p>
          <a:p>
            <a:pPr>
              <a:buNone/>
            </a:pPr>
            <a:endParaRPr lang="en-AU" sz="2400" dirty="0" smtClean="0">
              <a:solidFill>
                <a:schemeClr val="tx2"/>
              </a:solidFill>
            </a:endParaRPr>
          </a:p>
          <a:p>
            <a:pPr>
              <a:buNone/>
            </a:pPr>
            <a:r>
              <a:rPr lang="en-AU" sz="2400" dirty="0" smtClean="0">
                <a:solidFill>
                  <a:schemeClr val="tx2"/>
                </a:solidFill>
              </a:rPr>
              <a:t>	</a:t>
            </a:r>
            <a:r>
              <a:rPr lang="en-AU" sz="2800" dirty="0" smtClean="0">
                <a:solidFill>
                  <a:schemeClr val="tx2"/>
                </a:solidFill>
              </a:rPr>
              <a:t>a</a:t>
            </a:r>
            <a:r>
              <a:rPr lang="en-AU" sz="2800" baseline="-25000" dirty="0" smtClean="0">
                <a:solidFill>
                  <a:schemeClr val="tx2"/>
                </a:solidFill>
              </a:rPr>
              <a:t>c</a:t>
            </a:r>
            <a:r>
              <a:rPr lang="en-AU" sz="2800" dirty="0" smtClean="0">
                <a:solidFill>
                  <a:schemeClr val="tx2"/>
                </a:solidFill>
              </a:rPr>
              <a:t> = </a:t>
            </a:r>
            <a:r>
              <a:rPr lang="en-AU" sz="2800" u="sng" dirty="0" smtClean="0">
                <a:solidFill>
                  <a:schemeClr val="tx2"/>
                </a:solidFill>
              </a:rPr>
              <a:t> v</a:t>
            </a:r>
            <a:r>
              <a:rPr lang="en-AU" sz="2800" u="sng" baseline="30000" dirty="0" smtClean="0">
                <a:solidFill>
                  <a:schemeClr val="tx2"/>
                </a:solidFill>
              </a:rPr>
              <a:t>2</a:t>
            </a:r>
            <a:r>
              <a:rPr lang="en-AU" sz="2800" u="sng" dirty="0" smtClean="0">
                <a:solidFill>
                  <a:schemeClr val="tx2"/>
                </a:solidFill>
              </a:rPr>
              <a:t> </a:t>
            </a:r>
            <a:r>
              <a:rPr lang="en-AU" sz="2800" dirty="0" smtClean="0">
                <a:solidFill>
                  <a:schemeClr val="tx2"/>
                </a:solidFill>
              </a:rPr>
              <a:t> = </a:t>
            </a:r>
            <a:r>
              <a:rPr lang="en-AU" sz="2800" u="sng" dirty="0" smtClean="0">
                <a:solidFill>
                  <a:schemeClr val="tx2"/>
                </a:solidFill>
              </a:rPr>
              <a:t> 4 </a:t>
            </a:r>
            <a:r>
              <a:rPr lang="el-GR" sz="2800" u="sng" dirty="0" smtClean="0">
                <a:solidFill>
                  <a:schemeClr val="tx2"/>
                </a:solidFill>
                <a:sym typeface="Symbol" panose="05050102010706020507" pitchFamily="18" charset="2"/>
              </a:rPr>
              <a:t></a:t>
            </a:r>
            <a:r>
              <a:rPr lang="en-AU" sz="2800" u="sng" baseline="30000" dirty="0" smtClean="0">
                <a:solidFill>
                  <a:schemeClr val="tx2"/>
                </a:solidFill>
              </a:rPr>
              <a:t>2</a:t>
            </a:r>
            <a:r>
              <a:rPr lang="en-AU" sz="2800" u="sng" dirty="0" smtClean="0">
                <a:solidFill>
                  <a:schemeClr val="tx2"/>
                </a:solidFill>
              </a:rPr>
              <a:t> r </a:t>
            </a:r>
            <a:r>
              <a:rPr lang="en-AU" sz="2800" dirty="0" smtClean="0">
                <a:solidFill>
                  <a:schemeClr val="tx2"/>
                </a:solidFill>
              </a:rPr>
              <a:t>   ,   as v = </a:t>
            </a:r>
            <a:r>
              <a:rPr lang="en-AU" sz="2800" u="sng" dirty="0" smtClean="0">
                <a:solidFill>
                  <a:schemeClr val="tx2"/>
                </a:solidFill>
              </a:rPr>
              <a:t> s </a:t>
            </a:r>
            <a:r>
              <a:rPr lang="en-AU" sz="2800" dirty="0" smtClean="0">
                <a:solidFill>
                  <a:schemeClr val="tx2"/>
                </a:solidFill>
              </a:rPr>
              <a:t> = </a:t>
            </a:r>
            <a:r>
              <a:rPr lang="en-AU" sz="2800" u="sng" dirty="0" smtClean="0">
                <a:solidFill>
                  <a:schemeClr val="tx2"/>
                </a:solidFill>
              </a:rPr>
              <a:t> 2 </a:t>
            </a:r>
            <a:r>
              <a:rPr lang="el-GR" sz="2800" u="sng" dirty="0">
                <a:solidFill>
                  <a:schemeClr val="tx2"/>
                </a:solidFill>
                <a:sym typeface="Symbol" panose="05050102010706020507" pitchFamily="18" charset="2"/>
              </a:rPr>
              <a:t></a:t>
            </a:r>
            <a:r>
              <a:rPr lang="en-AU" sz="2800" u="sng" dirty="0" smtClean="0">
                <a:solidFill>
                  <a:schemeClr val="tx2"/>
                </a:solidFill>
              </a:rPr>
              <a:t> r</a:t>
            </a:r>
          </a:p>
          <a:p>
            <a:pPr>
              <a:lnSpc>
                <a:spcPct val="80000"/>
              </a:lnSpc>
              <a:spcBef>
                <a:spcPts val="0"/>
              </a:spcBef>
              <a:buNone/>
            </a:pPr>
            <a:r>
              <a:rPr lang="en-AU" sz="2800" dirty="0" smtClean="0">
                <a:solidFill>
                  <a:schemeClr val="tx2"/>
                </a:solidFill>
              </a:rPr>
              <a:t>            r            T</a:t>
            </a:r>
            <a:r>
              <a:rPr lang="en-AU" sz="2800" baseline="30000" dirty="0" smtClean="0">
                <a:solidFill>
                  <a:schemeClr val="tx2"/>
                </a:solidFill>
              </a:rPr>
              <a:t>2</a:t>
            </a:r>
            <a:r>
              <a:rPr lang="en-AU" sz="2800" dirty="0" smtClean="0">
                <a:solidFill>
                  <a:schemeClr val="tx2"/>
                </a:solidFill>
              </a:rPr>
              <a:t>                       t          </a:t>
            </a:r>
            <a:r>
              <a:rPr lang="en-AU" sz="2800" dirty="0" err="1" smtClean="0">
                <a:solidFill>
                  <a:schemeClr val="tx2"/>
                </a:solidFill>
              </a:rPr>
              <a:t>T</a:t>
            </a:r>
            <a:endParaRPr lang="en-AU" sz="2800" dirty="0" smtClean="0">
              <a:solidFill>
                <a:schemeClr val="tx2"/>
              </a:solidFill>
            </a:endParaRPr>
          </a:p>
          <a:p>
            <a:pPr>
              <a:spcBef>
                <a:spcPts val="0"/>
              </a:spcBef>
              <a:buNone/>
            </a:pPr>
            <a:endParaRPr lang="en-AU" sz="2800" dirty="0" smtClean="0">
              <a:solidFill>
                <a:schemeClr val="tx2"/>
              </a:solidFill>
            </a:endParaRPr>
          </a:p>
          <a:p>
            <a:pPr>
              <a:spcBef>
                <a:spcPts val="0"/>
              </a:spcBef>
              <a:buNone/>
            </a:pPr>
            <a:r>
              <a:rPr lang="en-AU" sz="2800" dirty="0" smtClean="0">
                <a:solidFill>
                  <a:schemeClr val="tx2"/>
                </a:solidFill>
              </a:rPr>
              <a:t>	F</a:t>
            </a:r>
            <a:r>
              <a:rPr lang="en-AU" sz="2800" baseline="-25000" dirty="0" smtClean="0">
                <a:solidFill>
                  <a:schemeClr val="tx2"/>
                </a:solidFill>
              </a:rPr>
              <a:t>c</a:t>
            </a:r>
            <a:r>
              <a:rPr lang="en-AU" sz="2800" dirty="0" smtClean="0">
                <a:solidFill>
                  <a:schemeClr val="tx2"/>
                </a:solidFill>
              </a:rPr>
              <a:t> = ma</a:t>
            </a:r>
            <a:r>
              <a:rPr lang="en-AU" sz="2800" baseline="-25000" dirty="0" smtClean="0">
                <a:solidFill>
                  <a:schemeClr val="tx2"/>
                </a:solidFill>
              </a:rPr>
              <a:t>c</a:t>
            </a:r>
            <a:r>
              <a:rPr lang="en-AU" sz="2800" dirty="0" smtClean="0">
                <a:solidFill>
                  <a:schemeClr val="tx2"/>
                </a:solidFill>
              </a:rPr>
              <a:t> = </a:t>
            </a:r>
            <a:r>
              <a:rPr lang="en-AU" sz="2800" u="sng" dirty="0" smtClean="0">
                <a:solidFill>
                  <a:schemeClr val="tx2"/>
                </a:solidFill>
              </a:rPr>
              <a:t> m v</a:t>
            </a:r>
            <a:r>
              <a:rPr lang="en-AU" sz="2800" u="sng" baseline="30000" dirty="0" smtClean="0">
                <a:solidFill>
                  <a:schemeClr val="tx2"/>
                </a:solidFill>
              </a:rPr>
              <a:t>2</a:t>
            </a:r>
            <a:r>
              <a:rPr lang="en-AU" sz="2800" u="sng" dirty="0" smtClean="0">
                <a:solidFill>
                  <a:schemeClr val="tx2"/>
                </a:solidFill>
              </a:rPr>
              <a:t> </a:t>
            </a:r>
            <a:r>
              <a:rPr lang="en-AU" sz="2800" dirty="0" smtClean="0">
                <a:solidFill>
                  <a:schemeClr val="tx2"/>
                </a:solidFill>
              </a:rPr>
              <a:t> = </a:t>
            </a:r>
            <a:r>
              <a:rPr lang="en-AU" sz="2800" u="sng" dirty="0" smtClean="0">
                <a:solidFill>
                  <a:schemeClr val="tx2"/>
                </a:solidFill>
              </a:rPr>
              <a:t> 4 m </a:t>
            </a:r>
            <a:r>
              <a:rPr lang="el-GR" sz="2800" u="sng" dirty="0">
                <a:solidFill>
                  <a:schemeClr val="tx2"/>
                </a:solidFill>
                <a:sym typeface="Symbol" panose="05050102010706020507" pitchFamily="18" charset="2"/>
              </a:rPr>
              <a:t> </a:t>
            </a:r>
            <a:r>
              <a:rPr lang="en-AU" sz="2800" u="sng" baseline="30000" dirty="0" smtClean="0">
                <a:solidFill>
                  <a:schemeClr val="tx2"/>
                </a:solidFill>
              </a:rPr>
              <a:t>2</a:t>
            </a:r>
            <a:r>
              <a:rPr lang="en-AU" sz="2800" u="sng" dirty="0" smtClean="0">
                <a:solidFill>
                  <a:schemeClr val="tx2"/>
                </a:solidFill>
              </a:rPr>
              <a:t> r</a:t>
            </a:r>
          </a:p>
          <a:p>
            <a:pPr>
              <a:lnSpc>
                <a:spcPct val="80000"/>
              </a:lnSpc>
              <a:spcBef>
                <a:spcPts val="0"/>
              </a:spcBef>
              <a:buNone/>
            </a:pPr>
            <a:r>
              <a:rPr lang="en-AU" sz="2800" dirty="0" smtClean="0">
                <a:solidFill>
                  <a:schemeClr val="tx2"/>
                </a:solidFill>
              </a:rPr>
              <a:t>                           r                T</a:t>
            </a:r>
            <a:r>
              <a:rPr lang="en-AU" sz="2800" baseline="30000" dirty="0" smtClean="0">
                <a:solidFill>
                  <a:schemeClr val="tx2"/>
                </a:solidFill>
              </a:rPr>
              <a:t>2</a:t>
            </a:r>
          </a:p>
          <a:p>
            <a:pPr>
              <a:spcBef>
                <a:spcPts val="0"/>
              </a:spcBef>
              <a:buNone/>
            </a:pPr>
            <a:endParaRPr lang="en-AU" sz="2400" dirty="0" smtClean="0">
              <a:solidFill>
                <a:schemeClr val="tx2"/>
              </a:solidFill>
            </a:endParaRPr>
          </a:p>
          <a:p>
            <a:pPr>
              <a:buNone/>
            </a:pPr>
            <a:endParaRPr lang="en-AU" sz="2400" dirty="0">
              <a:solidFill>
                <a:schemeClr val="tx2"/>
              </a:solidFill>
            </a:endParaRPr>
          </a:p>
        </p:txBody>
      </p:sp>
      <p:sp>
        <p:nvSpPr>
          <p:cNvPr id="5"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Horizontal Circular Motion</a:t>
            </a:r>
            <a:endParaRPr lang="en-AU"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23528" y="1142984"/>
            <a:ext cx="8388966" cy="2751522"/>
          </a:xfrm>
          <a:prstGeom prst="rect">
            <a:avLst/>
          </a:prstGeom>
          <a:solidFill>
            <a:schemeClr val="tx2">
              <a:lumMod val="10000"/>
              <a:alpha val="45000"/>
            </a:schemeClr>
          </a:solidFill>
          <a:ln w="9525">
            <a:noFill/>
            <a:miter lim="800000"/>
            <a:headEnd/>
            <a:tailEnd/>
          </a:ln>
        </p:spPr>
        <p:txBody>
          <a:bodyPr wrap="square">
            <a:spAutoFit/>
          </a:bodyPr>
          <a:lstStyle/>
          <a:p>
            <a:pPr>
              <a:buNone/>
            </a:pPr>
            <a:r>
              <a:rPr lang="en-AU" sz="2400" u="sng" dirty="0" smtClean="0">
                <a:effectLst/>
              </a:rPr>
              <a:t>Example 1.4a:</a:t>
            </a:r>
            <a:r>
              <a:rPr lang="en-AU" sz="2400" dirty="0" smtClean="0">
                <a:solidFill>
                  <a:schemeClr val="tx2"/>
                </a:solidFill>
                <a:effectLst/>
              </a:rPr>
              <a:t>  </a:t>
            </a:r>
            <a:r>
              <a:rPr lang="en-AU" sz="2400" dirty="0" smtClean="0">
                <a:solidFill>
                  <a:schemeClr val="accent1">
                    <a:lumMod val="60000"/>
                    <a:lumOff val="40000"/>
                  </a:schemeClr>
                </a:solidFill>
                <a:effectLst/>
              </a:rPr>
              <a:t>A mass of 100 g is whirled in a horizontal circle at one end of the string 0.8 m long. The other end is fixed to the centre of the circle. If the string, when hanging vertically, just supports a load of 112 N without breaking, find the maximum whirling speed in metres per second and in revolutions per second.</a:t>
            </a:r>
            <a:endParaRPr lang="en-AU" sz="2400" baseline="30000" dirty="0" smtClean="0">
              <a:solidFill>
                <a:schemeClr val="accent1">
                  <a:lumMod val="60000"/>
                  <a:lumOff val="40000"/>
                </a:schemeClr>
              </a:solidFill>
              <a:effectLst/>
            </a:endParaRPr>
          </a:p>
        </p:txBody>
      </p:sp>
      <p:sp>
        <p:nvSpPr>
          <p:cNvPr id="7"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Horizontal Circular Motion</a:t>
            </a:r>
            <a:endParaRPr lang="en-AU" dirty="0">
              <a:latin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Oval 2"/>
          <p:cNvSpPr>
            <a:spLocks noChangeArrowheads="1"/>
          </p:cNvSpPr>
          <p:nvPr/>
        </p:nvSpPr>
        <p:spPr bwMode="auto">
          <a:xfrm>
            <a:off x="628328" y="2186582"/>
            <a:ext cx="3886200" cy="3886200"/>
          </a:xfrm>
          <a:prstGeom prst="ellipse">
            <a:avLst/>
          </a:prstGeom>
          <a:noFill/>
          <a:ln w="76200">
            <a:solidFill>
              <a:srgbClr val="00B050"/>
            </a:solidFill>
            <a:round/>
            <a:headEnd/>
            <a:tailEnd/>
          </a:ln>
        </p:spPr>
        <p:txBody>
          <a:bodyPr wrap="none" anchor="ctr"/>
          <a:lstStyle/>
          <a:p>
            <a:endParaRPr lang="en-AU"/>
          </a:p>
        </p:txBody>
      </p:sp>
      <p:grpSp>
        <p:nvGrpSpPr>
          <p:cNvPr id="2" name="Group 3"/>
          <p:cNvGrpSpPr>
            <a:grpSpLocks/>
          </p:cNvGrpSpPr>
          <p:nvPr/>
        </p:nvGrpSpPr>
        <p:grpSpPr bwMode="auto">
          <a:xfrm>
            <a:off x="4209728" y="3868169"/>
            <a:ext cx="541338" cy="541338"/>
            <a:chOff x="4970" y="1420"/>
            <a:chExt cx="852" cy="852"/>
          </a:xfrm>
        </p:grpSpPr>
        <p:sp>
          <p:nvSpPr>
            <p:cNvPr id="6240" name="Rectangle 4"/>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41" name="Line 5"/>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42" name="Line 6"/>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43" name="Rectangle 7"/>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4" name="Rectangle 8"/>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5" name="Rectangle 9"/>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6" name="Rectangle 10"/>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7" name="AutoShape 11"/>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3" name="Group 12"/>
          <p:cNvGrpSpPr>
            <a:grpSpLocks/>
          </p:cNvGrpSpPr>
          <p:nvPr/>
        </p:nvGrpSpPr>
        <p:grpSpPr bwMode="auto">
          <a:xfrm rot="18900000">
            <a:off x="3668391" y="2491382"/>
            <a:ext cx="541337" cy="541338"/>
            <a:chOff x="4970" y="1420"/>
            <a:chExt cx="852" cy="852"/>
          </a:xfrm>
        </p:grpSpPr>
        <p:sp>
          <p:nvSpPr>
            <p:cNvPr id="6232" name="Rectangle 13"/>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33" name="Line 14"/>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34" name="Line 15"/>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35" name="Rectangle 16"/>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6" name="Rectangle 17"/>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7" name="Rectangle 18"/>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8" name="Rectangle 19"/>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9" name="AutoShape 20"/>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4" name="Group 21"/>
          <p:cNvGrpSpPr>
            <a:grpSpLocks/>
          </p:cNvGrpSpPr>
          <p:nvPr/>
        </p:nvGrpSpPr>
        <p:grpSpPr bwMode="auto">
          <a:xfrm rot="16200000">
            <a:off x="2228528" y="1957982"/>
            <a:ext cx="541338" cy="541338"/>
            <a:chOff x="4970" y="1420"/>
            <a:chExt cx="852" cy="852"/>
          </a:xfrm>
        </p:grpSpPr>
        <p:sp>
          <p:nvSpPr>
            <p:cNvPr id="6224" name="Rectangle 22"/>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25" name="Line 23"/>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26" name="Line 24"/>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27" name="Rectangle 25"/>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8" name="Rectangle 26"/>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9" name="Rectangle 27"/>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0" name="Rectangle 28"/>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1" name="AutoShape 29"/>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5" name="Group 30"/>
          <p:cNvGrpSpPr>
            <a:grpSpLocks/>
          </p:cNvGrpSpPr>
          <p:nvPr/>
        </p:nvGrpSpPr>
        <p:grpSpPr bwMode="auto">
          <a:xfrm rot="13500000">
            <a:off x="780728" y="2643782"/>
            <a:ext cx="541338" cy="541338"/>
            <a:chOff x="4970" y="1420"/>
            <a:chExt cx="852" cy="852"/>
          </a:xfrm>
        </p:grpSpPr>
        <p:sp>
          <p:nvSpPr>
            <p:cNvPr id="6216" name="Rectangle 31"/>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17" name="Line 32"/>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18" name="Line 33"/>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19" name="Rectangle 34"/>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0" name="Rectangle 35"/>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1" name="Rectangle 36"/>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2" name="Rectangle 37"/>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3" name="AutoShape 38"/>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6" name="Group 39"/>
          <p:cNvGrpSpPr>
            <a:grpSpLocks/>
          </p:cNvGrpSpPr>
          <p:nvPr/>
        </p:nvGrpSpPr>
        <p:grpSpPr bwMode="auto">
          <a:xfrm rot="10800000">
            <a:off x="323528" y="3862982"/>
            <a:ext cx="541338" cy="541338"/>
            <a:chOff x="4970" y="1420"/>
            <a:chExt cx="852" cy="852"/>
          </a:xfrm>
        </p:grpSpPr>
        <p:sp>
          <p:nvSpPr>
            <p:cNvPr id="6208" name="Rectangle 40"/>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09" name="Line 41"/>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10" name="Line 42"/>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11" name="Rectangle 43"/>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2" name="Rectangle 44"/>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3" name="Rectangle 45"/>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4" name="Rectangle 46"/>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5" name="AutoShape 47"/>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7" name="Group 48"/>
          <p:cNvGrpSpPr>
            <a:grpSpLocks/>
          </p:cNvGrpSpPr>
          <p:nvPr/>
        </p:nvGrpSpPr>
        <p:grpSpPr bwMode="auto">
          <a:xfrm rot="8100000">
            <a:off x="1009328" y="5234582"/>
            <a:ext cx="541338" cy="541338"/>
            <a:chOff x="4970" y="1420"/>
            <a:chExt cx="852" cy="852"/>
          </a:xfrm>
        </p:grpSpPr>
        <p:sp>
          <p:nvSpPr>
            <p:cNvPr id="6200" name="Rectangle 49"/>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01" name="Line 50"/>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02" name="Line 51"/>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03" name="Rectangle 52"/>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4" name="Rectangle 53"/>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5" name="Rectangle 54"/>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6" name="Rectangle 55"/>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7" name="AutoShape 56"/>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8" name="Group 57"/>
          <p:cNvGrpSpPr>
            <a:grpSpLocks/>
          </p:cNvGrpSpPr>
          <p:nvPr/>
        </p:nvGrpSpPr>
        <p:grpSpPr bwMode="auto">
          <a:xfrm rot="5400000">
            <a:off x="2304728" y="5767982"/>
            <a:ext cx="541338" cy="541338"/>
            <a:chOff x="4970" y="1420"/>
            <a:chExt cx="852" cy="852"/>
          </a:xfrm>
        </p:grpSpPr>
        <p:sp>
          <p:nvSpPr>
            <p:cNvPr id="6192" name="Rectangle 58"/>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93" name="Line 59"/>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94" name="Line 60"/>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95" name="Rectangle 61"/>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6" name="Rectangle 62"/>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7" name="Rectangle 63"/>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8" name="Rectangle 64"/>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9" name="AutoShape 65"/>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9" name="Group 66"/>
          <p:cNvGrpSpPr>
            <a:grpSpLocks/>
          </p:cNvGrpSpPr>
          <p:nvPr/>
        </p:nvGrpSpPr>
        <p:grpSpPr bwMode="auto">
          <a:xfrm rot="2700000">
            <a:off x="3668391" y="5234582"/>
            <a:ext cx="541338" cy="541337"/>
            <a:chOff x="4970" y="1420"/>
            <a:chExt cx="852" cy="852"/>
          </a:xfrm>
        </p:grpSpPr>
        <p:sp>
          <p:nvSpPr>
            <p:cNvPr id="6184" name="Rectangle 67"/>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85" name="Line 68"/>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86" name="Line 69"/>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87" name="Rectangle 70"/>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8" name="Rectangle 71"/>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9" name="Rectangle 72"/>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0" name="Rectangle 73"/>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1" name="AutoShape 74"/>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10" name="Group 75"/>
          <p:cNvGrpSpPr>
            <a:grpSpLocks/>
          </p:cNvGrpSpPr>
          <p:nvPr/>
        </p:nvGrpSpPr>
        <p:grpSpPr bwMode="auto">
          <a:xfrm>
            <a:off x="4220911" y="3866333"/>
            <a:ext cx="541338" cy="541338"/>
            <a:chOff x="4970" y="1420"/>
            <a:chExt cx="852" cy="852"/>
          </a:xfrm>
        </p:grpSpPr>
        <p:sp>
          <p:nvSpPr>
            <p:cNvPr id="6176" name="Rectangle 76"/>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77" name="Line 77"/>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78" name="Line 78"/>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79" name="Rectangle 79"/>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0" name="Rectangle 80"/>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1" name="Rectangle 81"/>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2" name="Rectangle 82"/>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3" name="AutoShape 83"/>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sp>
        <p:nvSpPr>
          <p:cNvPr id="11348" name="AutoShape 84"/>
          <p:cNvSpPr>
            <a:spLocks noChangeArrowheads="1"/>
          </p:cNvSpPr>
          <p:nvPr/>
        </p:nvSpPr>
        <p:spPr bwMode="auto">
          <a:xfrm>
            <a:off x="3216018" y="3984279"/>
            <a:ext cx="895729" cy="384381"/>
          </a:xfrm>
          <a:prstGeom prst="leftArrow">
            <a:avLst>
              <a:gd name="adj1" fmla="val 50000"/>
              <a:gd name="adj2" fmla="val 70833"/>
            </a:avLst>
          </a:prstGeom>
          <a:solidFill>
            <a:srgbClr val="FFFF00"/>
          </a:solidFill>
          <a:ln w="9525">
            <a:noFill/>
            <a:miter lim="800000"/>
            <a:headEnd/>
            <a:tailEnd/>
          </a:ln>
        </p:spPr>
        <p:txBody>
          <a:bodyPr wrap="none" anchor="ctr"/>
          <a:lstStyle/>
          <a:p>
            <a:endParaRPr lang="en-AU"/>
          </a:p>
        </p:txBody>
      </p:sp>
      <p:sp>
        <p:nvSpPr>
          <p:cNvPr id="11349" name="Text Box 85"/>
          <p:cNvSpPr txBox="1">
            <a:spLocks noChangeArrowheads="1"/>
          </p:cNvSpPr>
          <p:nvPr/>
        </p:nvSpPr>
        <p:spPr bwMode="auto">
          <a:xfrm>
            <a:off x="2791353" y="3886750"/>
            <a:ext cx="533400" cy="579438"/>
          </a:xfrm>
          <a:prstGeom prst="rect">
            <a:avLst/>
          </a:prstGeom>
          <a:noFill/>
          <a:ln w="9525">
            <a:noFill/>
            <a:miter lim="800000"/>
            <a:headEnd/>
            <a:tailEnd/>
          </a:ln>
        </p:spPr>
        <p:txBody>
          <a:bodyPr>
            <a:spAutoFit/>
          </a:bodyPr>
          <a:lstStyle/>
          <a:p>
            <a:pPr>
              <a:spcBef>
                <a:spcPct val="50000"/>
              </a:spcBef>
            </a:pPr>
            <a:r>
              <a:rPr lang="en-US" sz="3200" b="1" dirty="0">
                <a:solidFill>
                  <a:srgbClr val="FFFF00"/>
                </a:solidFill>
              </a:rPr>
              <a:t>F</a:t>
            </a:r>
            <a:endParaRPr lang="en-US" dirty="0">
              <a:solidFill>
                <a:srgbClr val="FFFF00"/>
              </a:solidFill>
            </a:endParaRPr>
          </a:p>
        </p:txBody>
      </p:sp>
      <p:sp>
        <p:nvSpPr>
          <p:cNvPr id="11350" name="Text Box 86"/>
          <p:cNvSpPr txBox="1">
            <a:spLocks noChangeArrowheads="1"/>
          </p:cNvSpPr>
          <p:nvPr/>
        </p:nvSpPr>
        <p:spPr bwMode="auto">
          <a:xfrm>
            <a:off x="4939193" y="3468518"/>
            <a:ext cx="4039593" cy="1569660"/>
          </a:xfrm>
          <a:prstGeom prst="rect">
            <a:avLst/>
          </a:prstGeom>
          <a:solidFill>
            <a:srgbClr val="FFCCFF"/>
          </a:solidFill>
          <a:ln w="9525">
            <a:noFill/>
            <a:miter lim="800000"/>
            <a:headEnd/>
            <a:tailEnd/>
          </a:ln>
        </p:spPr>
        <p:txBody>
          <a:bodyPr wrap="square">
            <a:spAutoFit/>
          </a:bodyPr>
          <a:lstStyle/>
          <a:p>
            <a:r>
              <a:rPr lang="en-US" sz="2400" b="1" dirty="0" smtClean="0">
                <a:solidFill>
                  <a:schemeClr val="tx2">
                    <a:lumMod val="25000"/>
                  </a:schemeClr>
                </a:solidFill>
              </a:rPr>
              <a:t>HINT: The </a:t>
            </a:r>
            <a:r>
              <a:rPr lang="en-US" sz="2400" b="1" dirty="0">
                <a:solidFill>
                  <a:schemeClr val="tx2">
                    <a:lumMod val="25000"/>
                  </a:schemeClr>
                </a:solidFill>
              </a:rPr>
              <a:t>necessary centripetal force, F is provided by the  friction at the </a:t>
            </a:r>
            <a:r>
              <a:rPr lang="en-US" sz="2400" b="1" dirty="0" err="1" smtClean="0">
                <a:solidFill>
                  <a:schemeClr val="tx2">
                    <a:lumMod val="25000"/>
                  </a:schemeClr>
                </a:solidFill>
              </a:rPr>
              <a:t>tyres</a:t>
            </a:r>
            <a:r>
              <a:rPr lang="en-US" sz="2400" b="1" dirty="0" smtClean="0">
                <a:solidFill>
                  <a:schemeClr val="tx2">
                    <a:lumMod val="25000"/>
                  </a:schemeClr>
                </a:solidFill>
              </a:rPr>
              <a:t>.</a:t>
            </a:r>
            <a:endParaRPr lang="en-US" sz="2400" b="1" dirty="0">
              <a:solidFill>
                <a:schemeClr val="tx2">
                  <a:lumMod val="25000"/>
                </a:schemeClr>
              </a:solidFill>
            </a:endParaRPr>
          </a:p>
        </p:txBody>
      </p:sp>
      <p:sp>
        <p:nvSpPr>
          <p:cNvPr id="11351" name="Text Box 87"/>
          <p:cNvSpPr txBox="1">
            <a:spLocks noChangeArrowheads="1"/>
          </p:cNvSpPr>
          <p:nvPr/>
        </p:nvSpPr>
        <p:spPr bwMode="auto">
          <a:xfrm>
            <a:off x="4542273" y="937563"/>
            <a:ext cx="4429655" cy="2308324"/>
          </a:xfrm>
          <a:prstGeom prst="rect">
            <a:avLst/>
          </a:prstGeom>
          <a:solidFill>
            <a:schemeClr val="tx2">
              <a:lumMod val="10000"/>
              <a:alpha val="45000"/>
            </a:schemeClr>
          </a:solidFill>
          <a:ln w="9525">
            <a:noFill/>
            <a:miter lim="800000"/>
            <a:headEnd/>
            <a:tailEnd/>
          </a:ln>
        </p:spPr>
        <p:txBody>
          <a:bodyPr wrap="square">
            <a:spAutoFit/>
          </a:bodyPr>
          <a:lstStyle/>
          <a:p>
            <a:pPr>
              <a:spcBef>
                <a:spcPct val="50000"/>
              </a:spcBef>
            </a:pPr>
            <a:r>
              <a:rPr lang="en-AU" sz="2400" u="sng" dirty="0" smtClean="0"/>
              <a:t>Example 1.4b:</a:t>
            </a:r>
            <a:r>
              <a:rPr lang="en-US" sz="2400" dirty="0" smtClean="0"/>
              <a:t>  </a:t>
            </a:r>
            <a:r>
              <a:rPr lang="en-US" sz="2400" dirty="0">
                <a:solidFill>
                  <a:schemeClr val="accent1">
                    <a:lumMod val="60000"/>
                    <a:lumOff val="40000"/>
                  </a:schemeClr>
                </a:solidFill>
              </a:rPr>
              <a:t>If the track has a radius of 50m and the limiting frictional force is 0.5 of the car’s weight, find the car’s maximum speed before it slides off the </a:t>
            </a:r>
            <a:r>
              <a:rPr lang="en-US" sz="2400" dirty="0" smtClean="0">
                <a:solidFill>
                  <a:schemeClr val="accent1">
                    <a:lumMod val="60000"/>
                    <a:lumOff val="40000"/>
                  </a:schemeClr>
                </a:solidFill>
              </a:rPr>
              <a:t>track.</a:t>
            </a:r>
            <a:endParaRPr lang="en-US" sz="2400" dirty="0">
              <a:solidFill>
                <a:schemeClr val="accent1">
                  <a:lumMod val="60000"/>
                  <a:lumOff val="40000"/>
                </a:schemeClr>
              </a:solidFill>
            </a:endParaRPr>
          </a:p>
        </p:txBody>
      </p:sp>
      <p:grpSp>
        <p:nvGrpSpPr>
          <p:cNvPr id="11" name="Group 92"/>
          <p:cNvGrpSpPr>
            <a:grpSpLocks/>
          </p:cNvGrpSpPr>
          <p:nvPr/>
        </p:nvGrpSpPr>
        <p:grpSpPr bwMode="auto">
          <a:xfrm>
            <a:off x="4209728" y="3862982"/>
            <a:ext cx="541338" cy="541338"/>
            <a:chOff x="4970" y="1420"/>
            <a:chExt cx="852" cy="852"/>
          </a:xfrm>
        </p:grpSpPr>
        <p:sp>
          <p:nvSpPr>
            <p:cNvPr id="6168" name="Rectangle 93"/>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69" name="Line 94"/>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70" name="Line 95"/>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71" name="Rectangle 96"/>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2" name="Rectangle 97"/>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3" name="Rectangle 98"/>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4" name="Rectangle 99"/>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5" name="AutoShape 100"/>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sp>
        <p:nvSpPr>
          <p:cNvPr id="103"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Horizontal Circular Motion</a:t>
            </a:r>
            <a:endParaRPr lang="en-AU"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10"/>
                                        </p:tgtEl>
                                        <p:attrNameLst>
                                          <p:attrName>style.visibility</p:attrName>
                                        </p:attrNameLst>
                                      </p:cBhvr>
                                      <p:to>
                                        <p:strVal val="hidden"/>
                                      </p:to>
                                    </p:set>
                                  </p:sub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3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3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8" grpId="0" animBg="1"/>
      <p:bldP spid="11349" grpId="0" autoUpdateAnimBg="0"/>
      <p:bldP spid="113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107504" y="1196752"/>
            <a:ext cx="8964488" cy="1421928"/>
          </a:xfrm>
          <a:prstGeom prst="rect">
            <a:avLst/>
          </a:prstGeom>
          <a:solidFill>
            <a:schemeClr val="tx2">
              <a:lumMod val="10000"/>
              <a:alpha val="45000"/>
            </a:schemeClr>
          </a:solidFill>
          <a:ln w="9525">
            <a:noFill/>
            <a:miter lim="800000"/>
            <a:headEnd/>
            <a:tailEnd/>
          </a:ln>
        </p:spPr>
        <p:txBody>
          <a:bodyPr wrap="square">
            <a:spAutoFit/>
          </a:bodyPr>
          <a:lstStyle/>
          <a:p>
            <a:pPr marL="0" indent="0">
              <a:spcBef>
                <a:spcPts val="0"/>
              </a:spcBef>
              <a:buNone/>
            </a:pPr>
            <a:r>
              <a:rPr lang="en-AU" sz="2400" dirty="0" smtClean="0"/>
              <a:t>This is where </a:t>
            </a:r>
            <a:r>
              <a:rPr lang="en-AU" sz="2400" u="sng" dirty="0" smtClean="0"/>
              <a:t>inclined planes</a:t>
            </a:r>
            <a:r>
              <a:rPr lang="en-AU" sz="2400" dirty="0" smtClean="0"/>
              <a:t> and </a:t>
            </a:r>
            <a:r>
              <a:rPr lang="en-AU" sz="2400" u="sng" dirty="0" smtClean="0"/>
              <a:t>horizontal circular motion</a:t>
            </a:r>
            <a:r>
              <a:rPr lang="en-AU" sz="2400" dirty="0"/>
              <a:t> </a:t>
            </a:r>
            <a:r>
              <a:rPr lang="en-AU" sz="2400" dirty="0" smtClean="0"/>
              <a:t>are combined. By applying a banked corner the need to rely on the frictional force of the tyres is reduced significantly.</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Banked Corners</a:t>
            </a:r>
            <a:endParaRPr lang="en-AU"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780928"/>
            <a:ext cx="6156176" cy="3633153"/>
          </a:xfrm>
          <a:prstGeom prst="rect">
            <a:avLst/>
          </a:prstGeom>
        </p:spPr>
      </p:pic>
      <p:sp>
        <p:nvSpPr>
          <p:cNvPr id="5" name="Content Placeholder 3"/>
          <p:cNvSpPr txBox="1">
            <a:spLocks noChangeArrowheads="1"/>
          </p:cNvSpPr>
          <p:nvPr/>
        </p:nvSpPr>
        <p:spPr bwMode="auto">
          <a:xfrm>
            <a:off x="107504" y="2618680"/>
            <a:ext cx="2808312" cy="4081117"/>
          </a:xfrm>
          <a:prstGeom prst="rect">
            <a:avLst/>
          </a:prstGeom>
          <a:solidFill>
            <a:schemeClr val="tx2">
              <a:lumMod val="10000"/>
              <a:alpha val="45000"/>
            </a:schemeClr>
          </a:solidFill>
          <a:ln w="9525">
            <a:noFill/>
            <a:miter lim="800000"/>
            <a:headEnd/>
            <a:tailEnd/>
          </a:ln>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Font typeface="Arial" panose="020B0604020202020204" pitchFamily="34" charset="0"/>
              <a:buNone/>
            </a:pPr>
            <a:r>
              <a:rPr lang="en-AU" sz="2400" dirty="0" smtClean="0"/>
              <a:t>The centripetal force (reaction) and weight force (action) combine to counteract the normal force (reaction)</a:t>
            </a:r>
          </a:p>
          <a:p>
            <a:pPr marL="0" indent="0">
              <a:spcBef>
                <a:spcPts val="0"/>
              </a:spcBef>
              <a:buFont typeface="Arial" panose="020B0604020202020204" pitchFamily="34" charset="0"/>
              <a:buNone/>
            </a:pPr>
            <a:endParaRPr lang="en-AU" sz="2400" dirty="0"/>
          </a:p>
          <a:p>
            <a:pPr marL="0" indent="0">
              <a:spcBef>
                <a:spcPts val="0"/>
              </a:spcBef>
              <a:buFont typeface="Arial" panose="020B0604020202020204" pitchFamily="34" charset="0"/>
              <a:buNone/>
            </a:pPr>
            <a:r>
              <a:rPr lang="en-AU" sz="2400" dirty="0" smtClean="0"/>
              <a:t>F</a:t>
            </a:r>
            <a:r>
              <a:rPr lang="en-AU" sz="2400" baseline="-25000" dirty="0" smtClean="0"/>
              <a:t>c</a:t>
            </a:r>
            <a:r>
              <a:rPr lang="en-AU" sz="2400" dirty="0" smtClean="0"/>
              <a:t> + - </a:t>
            </a:r>
            <a:r>
              <a:rPr lang="en-AU" sz="2400" dirty="0" err="1" smtClean="0"/>
              <a:t>F</a:t>
            </a:r>
            <a:r>
              <a:rPr lang="en-AU" sz="2400" baseline="-25000" dirty="0" err="1" smtClean="0"/>
              <a:t>g</a:t>
            </a:r>
            <a:r>
              <a:rPr lang="en-AU" sz="2400" dirty="0" smtClean="0"/>
              <a:t> = F</a:t>
            </a:r>
            <a:r>
              <a:rPr lang="en-AU" sz="2400" baseline="-25000" dirty="0" smtClean="0"/>
              <a:t>N</a:t>
            </a:r>
            <a:r>
              <a:rPr lang="en-AU" sz="2400" dirty="0" smtClean="0"/>
              <a:t>.</a:t>
            </a:r>
            <a:endParaRPr lang="en-AU" sz="2400" dirty="0"/>
          </a:p>
        </p:txBody>
      </p:sp>
    </p:spTree>
    <p:extLst>
      <p:ext uri="{BB962C8B-B14F-4D97-AF65-F5344CB8AC3E}">
        <p14:creationId xmlns:p14="http://schemas.microsoft.com/office/powerpoint/2010/main" val="3910373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5278368"/>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buNone/>
            </a:pPr>
            <a:r>
              <a:rPr lang="en-AU" sz="2400" u="sng" dirty="0" smtClean="0"/>
              <a:t>Example 1.4c:</a:t>
            </a:r>
            <a:r>
              <a:rPr lang="en-AU" sz="2400" dirty="0" smtClean="0">
                <a:solidFill>
                  <a:schemeClr val="tx2"/>
                </a:solidFill>
              </a:rPr>
              <a:t> </a:t>
            </a:r>
            <a:r>
              <a:rPr lang="en-AU" sz="2400" dirty="0" smtClean="0">
                <a:solidFill>
                  <a:schemeClr val="accent1">
                    <a:lumMod val="60000"/>
                    <a:lumOff val="40000"/>
                  </a:schemeClr>
                </a:solidFill>
              </a:rPr>
              <a:t>A curved section of track on an Olympic velodrome has a radius of 50.0 m and is banked at an angle of 42</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to the horizontal.</a:t>
            </a:r>
          </a:p>
          <a:p>
            <a:pPr marL="457200" indent="-457200">
              <a:lnSpc>
                <a:spcPct val="100000"/>
              </a:lnSpc>
              <a:buAutoNum type="alphaLcParenR"/>
            </a:pPr>
            <a:r>
              <a:rPr lang="en-AU" sz="2400" dirty="0" smtClean="0">
                <a:solidFill>
                  <a:schemeClr val="accent1">
                    <a:lumMod val="60000"/>
                    <a:lumOff val="40000"/>
                  </a:schemeClr>
                </a:solidFill>
              </a:rPr>
              <a:t>Calculate the centripetal force acting on a cyclist (75.0 kg) riding at the design speed.</a:t>
            </a:r>
          </a:p>
          <a:p>
            <a:pPr marL="457200" indent="-457200">
              <a:lnSpc>
                <a:spcPct val="100000"/>
              </a:lnSpc>
              <a:buAutoNum type="alphaLcParenR"/>
            </a:pPr>
            <a:r>
              <a:rPr lang="en-AU" sz="2400" dirty="0" smtClean="0">
                <a:solidFill>
                  <a:schemeClr val="accent1">
                    <a:lumMod val="60000"/>
                    <a:lumOff val="40000"/>
                  </a:schemeClr>
                </a:solidFill>
              </a:rPr>
              <a:t>At what speed would a cyclist of mass 75.0 kg need to travel if they were to experience zero frictional forces up and down the bank of the track. </a:t>
            </a:r>
            <a:r>
              <a:rPr lang="en-AU" sz="2400" dirty="0" err="1" smtClean="0">
                <a:solidFill>
                  <a:schemeClr val="accent1">
                    <a:lumMod val="60000"/>
                    <a:lumOff val="40000"/>
                  </a:schemeClr>
                </a:solidFill>
              </a:rPr>
              <a:t>i.e</a:t>
            </a:r>
            <a:r>
              <a:rPr lang="en-AU" sz="2400" dirty="0" smtClean="0">
                <a:solidFill>
                  <a:schemeClr val="accent1">
                    <a:lumMod val="60000"/>
                    <a:lumOff val="40000"/>
                  </a:schemeClr>
                </a:solidFill>
              </a:rPr>
              <a:t> . What is the design speed for this section of the velodrome for a 75.0 kg person?</a:t>
            </a:r>
          </a:p>
          <a:p>
            <a:pPr marL="457200" indent="-457200">
              <a:lnSpc>
                <a:spcPct val="100000"/>
              </a:lnSpc>
              <a:buAutoNum type="alphaLcParenR"/>
            </a:pPr>
            <a:r>
              <a:rPr lang="en-AU" sz="2400" dirty="0" smtClean="0">
                <a:solidFill>
                  <a:schemeClr val="accent1">
                    <a:lumMod val="60000"/>
                    <a:lumOff val="40000"/>
                  </a:schemeClr>
                </a:solidFill>
              </a:rPr>
              <a:t>Would a lighter person be able to go faster or slower around this section. Use mathematical concepts to support your answer.</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Banked Corners</a:t>
            </a:r>
            <a:endParaRPr lang="en-AU" dirty="0">
              <a:latin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5647700"/>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buNone/>
            </a:pPr>
            <a:r>
              <a:rPr lang="en-AU" sz="2400" u="sng" dirty="0" smtClean="0"/>
              <a:t>Example 1.4d:</a:t>
            </a:r>
            <a:r>
              <a:rPr lang="en-AU" sz="2400" dirty="0" smtClean="0">
                <a:solidFill>
                  <a:schemeClr val="tx2"/>
                </a:solidFill>
              </a:rPr>
              <a:t> </a:t>
            </a:r>
            <a:r>
              <a:rPr lang="en-AU" sz="2400" dirty="0" smtClean="0">
                <a:solidFill>
                  <a:schemeClr val="accent1">
                    <a:lumMod val="60000"/>
                    <a:lumOff val="40000"/>
                  </a:schemeClr>
                </a:solidFill>
              </a:rPr>
              <a:t>A curved section of the NASCAR track at Daytona International speedway has a radius of 304.8 m along a 1 km strip and is banked at an angle of 41</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to the horizontal. </a:t>
            </a:r>
          </a:p>
          <a:p>
            <a:pPr marL="457200" indent="-457200">
              <a:lnSpc>
                <a:spcPct val="100000"/>
              </a:lnSpc>
              <a:buAutoNum type="alphaLcParenR"/>
            </a:pPr>
            <a:r>
              <a:rPr lang="en-AU" sz="2400" dirty="0" smtClean="0">
                <a:solidFill>
                  <a:schemeClr val="accent1">
                    <a:lumMod val="60000"/>
                    <a:lumOff val="40000"/>
                  </a:schemeClr>
                </a:solidFill>
              </a:rPr>
              <a:t>Calculate the centripetal force acting on a motorist driving at the design speed.</a:t>
            </a:r>
          </a:p>
          <a:p>
            <a:pPr marL="457200" indent="-457200">
              <a:lnSpc>
                <a:spcPct val="100000"/>
              </a:lnSpc>
              <a:buAutoNum type="alphaLcParenR"/>
            </a:pPr>
            <a:r>
              <a:rPr lang="en-AU" sz="2400" dirty="0" smtClean="0">
                <a:solidFill>
                  <a:schemeClr val="accent1">
                    <a:lumMod val="60000"/>
                    <a:lumOff val="40000"/>
                  </a:schemeClr>
                </a:solidFill>
              </a:rPr>
              <a:t>In 1987, Bill Elliot and his 1130 kg car (</a:t>
            </a:r>
            <a:r>
              <a:rPr lang="en-AU" sz="2400" dirty="0" err="1" smtClean="0">
                <a:solidFill>
                  <a:schemeClr val="accent1">
                    <a:lumMod val="60000"/>
                    <a:lumOff val="40000"/>
                  </a:schemeClr>
                </a:solidFill>
              </a:rPr>
              <a:t>inc</a:t>
            </a:r>
            <a:r>
              <a:rPr lang="en-AU" sz="2400" dirty="0" smtClean="0">
                <a:solidFill>
                  <a:schemeClr val="accent1">
                    <a:lumMod val="60000"/>
                    <a:lumOff val="40000"/>
                  </a:schemeClr>
                </a:solidFill>
              </a:rPr>
              <a:t> drivers weight) clocked a record 338 km h</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Show this is not possible on a frictionless banked surface?</a:t>
            </a:r>
          </a:p>
          <a:p>
            <a:pPr marL="457200" indent="-457200">
              <a:lnSpc>
                <a:spcPct val="100000"/>
              </a:lnSpc>
              <a:buAutoNum type="alphaLcParenR"/>
            </a:pPr>
            <a:r>
              <a:rPr lang="en-AU" sz="2400" dirty="0" smtClean="0">
                <a:solidFill>
                  <a:schemeClr val="accent1">
                    <a:lumMod val="60000"/>
                    <a:lumOff val="40000"/>
                  </a:schemeClr>
                </a:solidFill>
              </a:rPr>
              <a:t>Since it is not possible on a frictionless surface, tyre friction would have to account for some of the grip in keeping the car in place. Draw a new vector diagram to include the tyre friction and calculate the tyre friction needed to achieve this record.</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Banked Corners</a:t>
            </a:r>
            <a:endParaRPr lang="en-AU" dirty="0">
              <a:latin typeface="+mn-lt"/>
            </a:endParaRPr>
          </a:p>
        </p:txBody>
      </p:sp>
    </p:spTree>
    <p:extLst>
      <p:ext uri="{BB962C8B-B14F-4D97-AF65-F5344CB8AC3E}">
        <p14:creationId xmlns:p14="http://schemas.microsoft.com/office/powerpoint/2010/main" val="1650393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23528" y="1142984"/>
            <a:ext cx="8388966" cy="2308324"/>
          </a:xfrm>
          <a:prstGeom prst="rect">
            <a:avLst/>
          </a:prstGeom>
          <a:solidFill>
            <a:schemeClr val="tx2">
              <a:lumMod val="10000"/>
              <a:alpha val="45000"/>
            </a:schemeClr>
          </a:solidFill>
          <a:ln w="9525">
            <a:noFill/>
            <a:miter lim="800000"/>
            <a:headEnd/>
            <a:tailEnd/>
          </a:ln>
        </p:spPr>
        <p:txBody>
          <a:bodyPr wrap="square">
            <a:spAutoFit/>
          </a:bodyPr>
          <a:lstStyle/>
          <a:p>
            <a:pPr>
              <a:buNone/>
            </a:pPr>
            <a:r>
              <a:rPr lang="en-AU" sz="2400" u="sng" dirty="0" smtClean="0"/>
              <a:t>Example 1.4e:</a:t>
            </a:r>
            <a:r>
              <a:rPr lang="en-AU" sz="2400" dirty="0" smtClean="0">
                <a:solidFill>
                  <a:schemeClr val="tx2"/>
                </a:solidFill>
              </a:rPr>
              <a:t>  </a:t>
            </a:r>
            <a:r>
              <a:rPr lang="en-AU" sz="2400" dirty="0" smtClean="0">
                <a:solidFill>
                  <a:schemeClr val="accent1">
                    <a:lumMod val="60000"/>
                    <a:lumOff val="40000"/>
                  </a:schemeClr>
                </a:solidFill>
              </a:rPr>
              <a:t>Arvind wants to go around a bend on a level road, where the radius of the bend is 60 m and his mass is 100 kg (including the bike).  If the maximum frictional force of 500 N, at what angle should he lean to negotiate the angle.</a:t>
            </a:r>
            <a:endParaRPr lang="en-AU" sz="2400" baseline="30000" dirty="0" smtClean="0">
              <a:solidFill>
                <a:schemeClr val="accent1">
                  <a:lumMod val="60000"/>
                  <a:lumOff val="40000"/>
                </a:schemeClr>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sz="6000" dirty="0"/>
              <a:t>Banked Corners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1383007"/>
          </a:xfrm>
          <a:prstGeom prst="rect">
            <a:avLst/>
          </a:prstGeom>
          <a:solidFill>
            <a:schemeClr val="tx2">
              <a:lumMod val="10000"/>
              <a:alpha val="45000"/>
            </a:schemeClr>
          </a:solidFill>
          <a:ln w="9525">
            <a:noFill/>
            <a:miter lim="800000"/>
            <a:headEnd/>
            <a:tailEnd/>
          </a:ln>
        </p:spPr>
        <p:txBody>
          <a:bodyPr wrap="square">
            <a:spAutoFit/>
          </a:bodyPr>
          <a:lstStyle/>
          <a:p>
            <a:pPr marL="0" indent="0">
              <a:buNone/>
            </a:pPr>
            <a:r>
              <a:rPr lang="en-AU" sz="2400" u="sng" dirty="0" smtClean="0"/>
              <a:t>Example 1.4f:</a:t>
            </a:r>
            <a:r>
              <a:rPr lang="en-AU" sz="2400" dirty="0" smtClean="0">
                <a:solidFill>
                  <a:schemeClr val="tx2"/>
                </a:solidFill>
              </a:rPr>
              <a:t> </a:t>
            </a:r>
            <a:r>
              <a:rPr lang="en-AU" sz="2400" dirty="0" smtClean="0">
                <a:solidFill>
                  <a:schemeClr val="accent1">
                    <a:lumMod val="60000"/>
                    <a:lumOff val="40000"/>
                  </a:schemeClr>
                </a:solidFill>
              </a:rPr>
              <a:t>An aeroplane travelling at a speed of                  500 km h</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tilts at an angle 30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as it makes a turn. What is the radius of the curve?</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Banked Corners</a:t>
            </a:r>
            <a:endParaRPr lang="en-AU" dirty="0">
              <a:latin typeface="+mn-lt"/>
            </a:endParaRPr>
          </a:p>
        </p:txBody>
      </p:sp>
    </p:spTree>
    <p:extLst>
      <p:ext uri="{BB962C8B-B14F-4D97-AF65-F5344CB8AC3E}">
        <p14:creationId xmlns:p14="http://schemas.microsoft.com/office/powerpoint/2010/main" val="3995617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685347" y="0"/>
            <a:ext cx="7765321" cy="1326321"/>
          </a:xfrm>
        </p:spPr>
        <p:txBody>
          <a:bodyPr/>
          <a:lstStyle/>
          <a:p>
            <a:pPr eaLnBrk="1" fontAlgn="auto" hangingPunct="1">
              <a:spcAft>
                <a:spcPts val="0"/>
              </a:spcAft>
              <a:defRPr/>
            </a:pPr>
            <a:r>
              <a:rPr lang="en-AU" dirty="0" smtClean="0">
                <a:latin typeface="+mn-lt"/>
              </a:rPr>
              <a:t>Gravitational Fields</a:t>
            </a:r>
          </a:p>
        </p:txBody>
      </p:sp>
      <p:sp>
        <p:nvSpPr>
          <p:cNvPr id="21507" name="Content Placeholder 2"/>
          <p:cNvSpPr>
            <a:spLocks noGrp="1"/>
          </p:cNvSpPr>
          <p:nvPr>
            <p:ph idx="1"/>
          </p:nvPr>
        </p:nvSpPr>
        <p:spPr>
          <a:xfrm>
            <a:off x="685346" y="1484784"/>
            <a:ext cx="7765322" cy="4306416"/>
          </a:xfrm>
        </p:spPr>
        <p:txBody>
          <a:bodyPr>
            <a:normAutofit/>
          </a:bodyPr>
          <a:lstStyle/>
          <a:p>
            <a:pPr eaLnBrk="1" hangingPunct="1">
              <a:spcBef>
                <a:spcPts val="0"/>
              </a:spcBef>
            </a:pPr>
            <a:r>
              <a:rPr lang="en-AU" sz="2400" dirty="0" smtClean="0"/>
              <a:t>Gravitational forces are always forces of attraction.</a:t>
            </a:r>
          </a:p>
          <a:p>
            <a:pPr eaLnBrk="1" hangingPunct="1">
              <a:spcBef>
                <a:spcPts val="0"/>
              </a:spcBef>
            </a:pPr>
            <a:endParaRPr lang="en-AU" sz="2400" dirty="0" smtClean="0"/>
          </a:p>
          <a:p>
            <a:pPr eaLnBrk="1" hangingPunct="1">
              <a:spcBef>
                <a:spcPts val="0"/>
              </a:spcBef>
            </a:pPr>
            <a:r>
              <a:rPr lang="en-AU" sz="2400" dirty="0" smtClean="0"/>
              <a:t>The force that the 1.00 kg mass pushes down on the Earth decreases as you move further from the centre of the Earth.</a:t>
            </a:r>
          </a:p>
        </p:txBody>
      </p:sp>
      <p:pic>
        <p:nvPicPr>
          <p:cNvPr id="21508" name="Picture 3" descr="Grav Earth.jpg"/>
          <p:cNvPicPr>
            <a:picLocks noChangeAspect="1"/>
          </p:cNvPicPr>
          <p:nvPr/>
        </p:nvPicPr>
        <p:blipFill>
          <a:blip r:embed="rId2"/>
          <a:srcRect/>
          <a:stretch>
            <a:fillRect/>
          </a:stretch>
        </p:blipFill>
        <p:spPr bwMode="auto">
          <a:xfrm>
            <a:off x="5052095" y="3259516"/>
            <a:ext cx="4091905" cy="3622891"/>
          </a:xfrm>
          <a:prstGeom prst="rect">
            <a:avLst/>
          </a:prstGeom>
          <a:noFill/>
          <a:ln w="9525">
            <a:noFill/>
            <a:miter lim="800000"/>
            <a:headEnd/>
            <a:tailEnd/>
          </a:ln>
        </p:spPr>
      </p:pic>
      <p:sp>
        <p:nvSpPr>
          <p:cNvPr id="5" name="Content Placeholder 2"/>
          <p:cNvSpPr txBox="1">
            <a:spLocks/>
          </p:cNvSpPr>
          <p:nvPr/>
        </p:nvSpPr>
        <p:spPr>
          <a:xfrm>
            <a:off x="685346" y="3861048"/>
            <a:ext cx="4246694" cy="28083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spcBef>
                <a:spcPts val="0"/>
              </a:spcBef>
            </a:pPr>
            <a:r>
              <a:rPr lang="en-AU" sz="2400" dirty="0" smtClean="0"/>
              <a:t>Hence when determining the behaviour of the object (time to fall or distance fallen) then use the equations of motion and let a = 9.8 m s</a:t>
            </a:r>
            <a:r>
              <a:rPr lang="en-AU" sz="2400" baseline="30000" dirty="0" smtClean="0"/>
              <a:t>-2</a:t>
            </a:r>
          </a:p>
        </p:txBody>
      </p:sp>
    </p:spTree>
    <p:extLst>
      <p:ext uri="{BB962C8B-B14F-4D97-AF65-F5344CB8AC3E}">
        <p14:creationId xmlns:p14="http://schemas.microsoft.com/office/powerpoint/2010/main" val="42364294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VERTICAL Circular Motion</a:t>
            </a:r>
            <a:endParaRPr lang="en-US" sz="8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176" y="3789040"/>
            <a:ext cx="4458072" cy="3343554"/>
          </a:xfrm>
          <a:prstGeom prst="rect">
            <a:avLst/>
          </a:prstGeom>
        </p:spPr>
      </p:pic>
    </p:spTree>
    <p:extLst>
      <p:ext uri="{BB962C8B-B14F-4D97-AF65-F5344CB8AC3E}">
        <p14:creationId xmlns:p14="http://schemas.microsoft.com/office/powerpoint/2010/main" val="1002608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611560" y="2895600"/>
            <a:ext cx="3024336" cy="2895600"/>
          </a:xfrm>
          <a:prstGeom prst="ellipse">
            <a:avLst/>
          </a:prstGeom>
          <a:noFill/>
          <a:ln w="38100">
            <a:solidFill>
              <a:schemeClr val="accent5">
                <a:lumMod val="75000"/>
              </a:schemeClr>
            </a:solidFill>
            <a:round/>
            <a:headEnd/>
            <a:tailEnd/>
          </a:ln>
        </p:spPr>
        <p:txBody>
          <a:bodyPr wrap="none" anchor="ctr"/>
          <a:lstStyle/>
          <a:p>
            <a:endParaRPr lang="en-AU"/>
          </a:p>
        </p:txBody>
      </p:sp>
      <p:sp>
        <p:nvSpPr>
          <p:cNvPr id="18472" name="AutoShape 40"/>
          <p:cNvSpPr>
            <a:spLocks noChangeArrowheads="1"/>
          </p:cNvSpPr>
          <p:nvPr/>
        </p:nvSpPr>
        <p:spPr bwMode="auto">
          <a:xfrm>
            <a:off x="2070579" y="5759976"/>
            <a:ext cx="1219200" cy="228600"/>
          </a:xfrm>
          <a:prstGeom prst="rightArrow">
            <a:avLst>
              <a:gd name="adj1" fmla="val 50000"/>
              <a:gd name="adj2" fmla="val 133333"/>
            </a:avLst>
          </a:prstGeom>
          <a:solidFill>
            <a:schemeClr val="accent1"/>
          </a:solidFill>
          <a:ln w="9525">
            <a:noFill/>
            <a:miter lim="800000"/>
            <a:headEnd/>
            <a:tailEnd/>
          </a:ln>
        </p:spPr>
        <p:txBody>
          <a:bodyPr wrap="none" anchor="ctr"/>
          <a:lstStyle/>
          <a:p>
            <a:endParaRPr lang="en-AU"/>
          </a:p>
        </p:txBody>
      </p:sp>
      <p:sp>
        <p:nvSpPr>
          <p:cNvPr id="18467" name="AutoShape 35"/>
          <p:cNvSpPr>
            <a:spLocks noChangeArrowheads="1"/>
          </p:cNvSpPr>
          <p:nvPr/>
        </p:nvSpPr>
        <p:spPr bwMode="auto">
          <a:xfrm>
            <a:off x="1814041" y="5876077"/>
            <a:ext cx="457200" cy="609600"/>
          </a:xfrm>
          <a:prstGeom prst="downArrow">
            <a:avLst>
              <a:gd name="adj1" fmla="val 50000"/>
              <a:gd name="adj2" fmla="val 33333"/>
            </a:avLst>
          </a:prstGeom>
          <a:solidFill>
            <a:schemeClr val="accent2"/>
          </a:solidFill>
          <a:ln w="9525">
            <a:noFill/>
            <a:miter lim="800000"/>
            <a:headEnd/>
            <a:tailEnd/>
          </a:ln>
        </p:spPr>
        <p:txBody>
          <a:bodyPr wrap="none" anchor="ctr"/>
          <a:lstStyle/>
          <a:p>
            <a:endParaRPr lang="en-AU"/>
          </a:p>
        </p:txBody>
      </p:sp>
      <p:grpSp>
        <p:nvGrpSpPr>
          <p:cNvPr id="2" name="Group 4"/>
          <p:cNvGrpSpPr>
            <a:grpSpLocks/>
          </p:cNvGrpSpPr>
          <p:nvPr/>
        </p:nvGrpSpPr>
        <p:grpSpPr bwMode="auto">
          <a:xfrm>
            <a:off x="1907704" y="4348795"/>
            <a:ext cx="269875" cy="1612900"/>
            <a:chOff x="3834" y="4560"/>
            <a:chExt cx="426" cy="2540"/>
          </a:xfrm>
        </p:grpSpPr>
        <p:sp>
          <p:nvSpPr>
            <p:cNvPr id="7214" name="Line 5"/>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5" name="Oval 6"/>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3" name="Group 7"/>
          <p:cNvGrpSpPr>
            <a:grpSpLocks/>
          </p:cNvGrpSpPr>
          <p:nvPr/>
        </p:nvGrpSpPr>
        <p:grpSpPr bwMode="auto">
          <a:xfrm rot="18900000">
            <a:off x="2469456" y="4097794"/>
            <a:ext cx="269875" cy="1612900"/>
            <a:chOff x="3834" y="4560"/>
            <a:chExt cx="426" cy="2540"/>
          </a:xfrm>
        </p:grpSpPr>
        <p:sp>
          <p:nvSpPr>
            <p:cNvPr id="7212" name="Line 8"/>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3" name="Oval 9"/>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4" name="Group 10"/>
          <p:cNvGrpSpPr>
            <a:grpSpLocks/>
          </p:cNvGrpSpPr>
          <p:nvPr/>
        </p:nvGrpSpPr>
        <p:grpSpPr bwMode="auto">
          <a:xfrm rot="16200000">
            <a:off x="2759175" y="3553390"/>
            <a:ext cx="269875" cy="1612900"/>
            <a:chOff x="3834" y="4560"/>
            <a:chExt cx="426" cy="2540"/>
          </a:xfrm>
        </p:grpSpPr>
        <p:sp>
          <p:nvSpPr>
            <p:cNvPr id="7210" name="Line 11"/>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1" name="Oval 12"/>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5" name="Group 13"/>
          <p:cNvGrpSpPr>
            <a:grpSpLocks/>
          </p:cNvGrpSpPr>
          <p:nvPr/>
        </p:nvGrpSpPr>
        <p:grpSpPr bwMode="auto">
          <a:xfrm rot="13500000">
            <a:off x="2510436" y="3000180"/>
            <a:ext cx="269875" cy="1612900"/>
            <a:chOff x="3834" y="4560"/>
            <a:chExt cx="426" cy="2540"/>
          </a:xfrm>
        </p:grpSpPr>
        <p:sp>
          <p:nvSpPr>
            <p:cNvPr id="7208" name="Line 14"/>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9" name="Oval 15"/>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6" name="Group 16"/>
          <p:cNvGrpSpPr>
            <a:grpSpLocks/>
          </p:cNvGrpSpPr>
          <p:nvPr/>
        </p:nvGrpSpPr>
        <p:grpSpPr bwMode="auto">
          <a:xfrm rot="10800000">
            <a:off x="1952556" y="2743200"/>
            <a:ext cx="269875" cy="1612900"/>
            <a:chOff x="3834" y="4560"/>
            <a:chExt cx="426" cy="2540"/>
          </a:xfrm>
        </p:grpSpPr>
        <p:sp>
          <p:nvSpPr>
            <p:cNvPr id="7206" name="Line 17"/>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7" name="Oval 18"/>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7" name="Group 19"/>
          <p:cNvGrpSpPr>
            <a:grpSpLocks/>
          </p:cNvGrpSpPr>
          <p:nvPr/>
        </p:nvGrpSpPr>
        <p:grpSpPr bwMode="auto">
          <a:xfrm rot="8100000">
            <a:off x="1395137" y="2965000"/>
            <a:ext cx="269875" cy="1612900"/>
            <a:chOff x="3834" y="4560"/>
            <a:chExt cx="426" cy="2540"/>
          </a:xfrm>
        </p:grpSpPr>
        <p:sp>
          <p:nvSpPr>
            <p:cNvPr id="7204" name="Line 20"/>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5" name="Oval 21"/>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8" name="Group 22"/>
          <p:cNvGrpSpPr>
            <a:grpSpLocks/>
          </p:cNvGrpSpPr>
          <p:nvPr/>
        </p:nvGrpSpPr>
        <p:grpSpPr bwMode="auto">
          <a:xfrm rot="5400000">
            <a:off x="1146007" y="3510162"/>
            <a:ext cx="269875" cy="1612900"/>
            <a:chOff x="3834" y="4560"/>
            <a:chExt cx="426" cy="2540"/>
          </a:xfrm>
        </p:grpSpPr>
        <p:sp>
          <p:nvSpPr>
            <p:cNvPr id="7202" name="Line 23"/>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3" name="Oval 24"/>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9" name="Group 25"/>
          <p:cNvGrpSpPr>
            <a:grpSpLocks/>
          </p:cNvGrpSpPr>
          <p:nvPr/>
        </p:nvGrpSpPr>
        <p:grpSpPr bwMode="auto">
          <a:xfrm rot="2700000">
            <a:off x="1384835" y="4140205"/>
            <a:ext cx="228600" cy="1554967"/>
            <a:chOff x="3834" y="4560"/>
            <a:chExt cx="426" cy="2540"/>
          </a:xfrm>
        </p:grpSpPr>
        <p:sp>
          <p:nvSpPr>
            <p:cNvPr id="7200" name="Line 26"/>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1" name="Oval 27"/>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10" name="Group 29"/>
          <p:cNvGrpSpPr>
            <a:grpSpLocks/>
          </p:cNvGrpSpPr>
          <p:nvPr/>
        </p:nvGrpSpPr>
        <p:grpSpPr bwMode="auto">
          <a:xfrm>
            <a:off x="1923238" y="4337518"/>
            <a:ext cx="269875" cy="1612900"/>
            <a:chOff x="4423" y="4560"/>
            <a:chExt cx="426" cy="2540"/>
          </a:xfrm>
        </p:grpSpPr>
        <p:sp>
          <p:nvSpPr>
            <p:cNvPr id="7198" name="Line 30"/>
            <p:cNvSpPr>
              <a:spLocks noChangeShapeType="1"/>
            </p:cNvSpPr>
            <p:nvPr/>
          </p:nvSpPr>
          <p:spPr bwMode="auto">
            <a:xfrm>
              <a:off x="4652"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199" name="Oval 31"/>
            <p:cNvSpPr>
              <a:spLocks noChangeArrowheads="1"/>
            </p:cNvSpPr>
            <p:nvPr/>
          </p:nvSpPr>
          <p:spPr bwMode="auto">
            <a:xfrm>
              <a:off x="4423"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sp>
        <p:nvSpPr>
          <p:cNvPr id="18460" name="Oval 28"/>
          <p:cNvSpPr>
            <a:spLocks noChangeArrowheads="1"/>
          </p:cNvSpPr>
          <p:nvPr/>
        </p:nvSpPr>
        <p:spPr bwMode="auto">
          <a:xfrm>
            <a:off x="1797387" y="4072234"/>
            <a:ext cx="533400" cy="5334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18465" name="Text Box 33"/>
          <p:cNvSpPr txBox="1">
            <a:spLocks noChangeArrowheads="1"/>
          </p:cNvSpPr>
          <p:nvPr/>
        </p:nvSpPr>
        <p:spPr bwMode="auto">
          <a:xfrm>
            <a:off x="5638532" y="1090804"/>
            <a:ext cx="3403947" cy="1938992"/>
          </a:xfrm>
          <a:prstGeom prst="rect">
            <a:avLst/>
          </a:prstGeom>
          <a:solidFill>
            <a:schemeClr val="accent3">
              <a:lumMod val="60000"/>
              <a:lumOff val="40000"/>
            </a:schemeClr>
          </a:solidFill>
          <a:ln w="9525">
            <a:noFill/>
            <a:miter lim="800000"/>
            <a:headEnd/>
            <a:tailEnd/>
          </a:ln>
        </p:spPr>
        <p:txBody>
          <a:bodyPr wrap="square">
            <a:spAutoFit/>
          </a:bodyPr>
          <a:lstStyle/>
          <a:p>
            <a:r>
              <a:rPr lang="en-US" sz="2400" u="sng" dirty="0">
                <a:solidFill>
                  <a:schemeClr val="tx2">
                    <a:lumMod val="25000"/>
                  </a:schemeClr>
                </a:solidFill>
              </a:rPr>
              <a:t>FORCES ACTING</a:t>
            </a:r>
            <a:r>
              <a:rPr lang="en-US" sz="2400" u="sng" dirty="0" smtClean="0">
                <a:solidFill>
                  <a:schemeClr val="tx2">
                    <a:lumMod val="25000"/>
                  </a:schemeClr>
                </a:solidFill>
              </a:rPr>
              <a:t>:</a:t>
            </a:r>
          </a:p>
          <a:p>
            <a:r>
              <a:rPr lang="en-US" sz="2400" dirty="0" smtClean="0">
                <a:solidFill>
                  <a:schemeClr val="tx2">
                    <a:lumMod val="25000"/>
                  </a:schemeClr>
                </a:solidFill>
              </a:rPr>
              <a:t>Weight and either</a:t>
            </a:r>
            <a:endParaRPr lang="en-US" sz="2400" dirty="0">
              <a:solidFill>
                <a:schemeClr val="tx2">
                  <a:lumMod val="25000"/>
                </a:schemeClr>
              </a:solidFill>
            </a:endParaRPr>
          </a:p>
          <a:p>
            <a:pPr marL="271463" indent="-180975">
              <a:buFont typeface="Arial" panose="020B0604020202020204" pitchFamily="34" charset="0"/>
              <a:buChar char="•"/>
            </a:pPr>
            <a:r>
              <a:rPr lang="en-US" sz="2400" dirty="0" smtClean="0">
                <a:solidFill>
                  <a:schemeClr val="tx2">
                    <a:lumMod val="25000"/>
                  </a:schemeClr>
                </a:solidFill>
              </a:rPr>
              <a:t>Tension </a:t>
            </a:r>
            <a:r>
              <a:rPr lang="en-US" sz="2400" dirty="0">
                <a:solidFill>
                  <a:schemeClr val="tx2">
                    <a:lumMod val="25000"/>
                  </a:schemeClr>
                </a:solidFill>
              </a:rPr>
              <a:t>in the </a:t>
            </a:r>
            <a:r>
              <a:rPr lang="en-US" sz="2400" dirty="0" smtClean="0">
                <a:solidFill>
                  <a:schemeClr val="tx2">
                    <a:lumMod val="25000"/>
                  </a:schemeClr>
                </a:solidFill>
              </a:rPr>
              <a:t>string</a:t>
            </a:r>
          </a:p>
          <a:p>
            <a:pPr algn="ctr"/>
            <a:r>
              <a:rPr lang="en-US" sz="2400" dirty="0" smtClean="0">
                <a:solidFill>
                  <a:schemeClr val="tx2">
                    <a:lumMod val="25000"/>
                  </a:schemeClr>
                </a:solidFill>
              </a:rPr>
              <a:t>or </a:t>
            </a:r>
          </a:p>
          <a:p>
            <a:pPr marL="271463" indent="-180975">
              <a:buFont typeface="Arial" panose="020B0604020202020204" pitchFamily="34" charset="0"/>
              <a:buChar char="•"/>
            </a:pPr>
            <a:r>
              <a:rPr lang="en-US" sz="2400" dirty="0" smtClean="0">
                <a:solidFill>
                  <a:schemeClr val="tx2">
                    <a:lumMod val="25000"/>
                  </a:schemeClr>
                </a:solidFill>
              </a:rPr>
              <a:t> Normal force</a:t>
            </a:r>
          </a:p>
        </p:txBody>
      </p:sp>
      <p:sp>
        <p:nvSpPr>
          <p:cNvPr id="18469" name="Text Box 37"/>
          <p:cNvSpPr txBox="1">
            <a:spLocks noChangeArrowheads="1"/>
          </p:cNvSpPr>
          <p:nvPr/>
        </p:nvSpPr>
        <p:spPr bwMode="auto">
          <a:xfrm>
            <a:off x="2316093" y="6136898"/>
            <a:ext cx="9144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2"/>
                </a:solidFill>
              </a:rPr>
              <a:t>mg</a:t>
            </a:r>
            <a:endParaRPr lang="en-US" b="1" dirty="0">
              <a:solidFill>
                <a:schemeClr val="accent2"/>
              </a:solidFill>
            </a:endParaRPr>
          </a:p>
        </p:txBody>
      </p:sp>
      <p:sp>
        <p:nvSpPr>
          <p:cNvPr id="18471" name="Text Box 39"/>
          <p:cNvSpPr txBox="1">
            <a:spLocks noChangeArrowheads="1"/>
          </p:cNvSpPr>
          <p:nvPr/>
        </p:nvSpPr>
        <p:spPr bwMode="auto">
          <a:xfrm>
            <a:off x="721176" y="4591513"/>
            <a:ext cx="1276685" cy="584775"/>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CC00"/>
                </a:solidFill>
              </a:rPr>
              <a:t>T </a:t>
            </a:r>
            <a:r>
              <a:rPr lang="en-US" b="1" dirty="0" smtClean="0">
                <a:solidFill>
                  <a:srgbClr val="FFCC00"/>
                </a:solidFill>
              </a:rPr>
              <a:t>or</a:t>
            </a:r>
            <a:r>
              <a:rPr lang="en-US" sz="3200" b="1" dirty="0" smtClean="0">
                <a:solidFill>
                  <a:srgbClr val="FFCC00"/>
                </a:solidFill>
              </a:rPr>
              <a:t> N</a:t>
            </a:r>
            <a:endParaRPr lang="en-US" b="1" dirty="0">
              <a:solidFill>
                <a:srgbClr val="FFCC00"/>
              </a:solidFill>
            </a:endParaRPr>
          </a:p>
        </p:txBody>
      </p:sp>
      <p:sp>
        <p:nvSpPr>
          <p:cNvPr id="18473" name="Text Box 41"/>
          <p:cNvSpPr txBox="1">
            <a:spLocks noChangeArrowheads="1"/>
          </p:cNvSpPr>
          <p:nvPr/>
        </p:nvSpPr>
        <p:spPr bwMode="auto">
          <a:xfrm>
            <a:off x="3263280" y="5579403"/>
            <a:ext cx="4572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1"/>
                </a:solidFill>
              </a:rPr>
              <a:t>v</a:t>
            </a:r>
            <a:endParaRPr lang="en-US" b="1" dirty="0">
              <a:solidFill>
                <a:schemeClr val="accent1"/>
              </a:solidFill>
            </a:endParaRPr>
          </a:p>
        </p:txBody>
      </p:sp>
      <p:graphicFrame>
        <p:nvGraphicFramePr>
          <p:cNvPr id="18475" name="Object 43"/>
          <p:cNvGraphicFramePr>
            <a:graphicFrameLocks noChangeAspect="1"/>
          </p:cNvGraphicFramePr>
          <p:nvPr>
            <p:extLst>
              <p:ext uri="{D42A27DB-BD31-4B8C-83A1-F6EECF244321}">
                <p14:modId xmlns:p14="http://schemas.microsoft.com/office/powerpoint/2010/main" val="1386499716"/>
              </p:ext>
            </p:extLst>
          </p:nvPr>
        </p:nvGraphicFramePr>
        <p:xfrm>
          <a:off x="4589959" y="3616670"/>
          <a:ext cx="2214578" cy="739430"/>
        </p:xfrm>
        <a:graphic>
          <a:graphicData uri="http://schemas.openxmlformats.org/presentationml/2006/ole">
            <mc:AlternateContent xmlns:mc="http://schemas.openxmlformats.org/markup-compatibility/2006">
              <mc:Choice xmlns:v="urn:schemas-microsoft-com:vml" Requires="v">
                <p:oleObj spid="_x0000_s3415" name="Equation" r:id="rId9" imgW="723600" imgH="241200" progId="Equation.3">
                  <p:embed/>
                </p:oleObj>
              </mc:Choice>
              <mc:Fallback>
                <p:oleObj name="Equation" r:id="rId9" imgW="723600" imgH="241200" progId="Equation.3">
                  <p:embed/>
                  <p:pic>
                    <p:nvPicPr>
                      <p:cNvPr id="0"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959" y="3616670"/>
                        <a:ext cx="2214578" cy="739430"/>
                      </a:xfrm>
                      <a:prstGeom prst="rect">
                        <a:avLst/>
                      </a:prstGeom>
                      <a:solidFill>
                        <a:schemeClr val="accent3">
                          <a:lumMod val="60000"/>
                          <a:lumOff val="40000"/>
                        </a:schemeClr>
                      </a:solidFill>
                      <a:ln w="38100">
                        <a:solidFill>
                          <a:schemeClr val="tx1"/>
                        </a:solidFill>
                        <a:miter lim="800000"/>
                        <a:headEnd/>
                        <a:tailEnd/>
                      </a:ln>
                      <a:effectLst/>
                      <a:extLst/>
                    </p:spPr>
                  </p:pic>
                </p:oleObj>
              </mc:Fallback>
            </mc:AlternateContent>
          </a:graphicData>
        </a:graphic>
      </p:graphicFrame>
      <p:graphicFrame>
        <p:nvGraphicFramePr>
          <p:cNvPr id="18477" name="Object 45"/>
          <p:cNvGraphicFramePr>
            <a:graphicFrameLocks noChangeAspect="1"/>
          </p:cNvGraphicFramePr>
          <p:nvPr>
            <p:extLst>
              <p:ext uri="{D42A27DB-BD31-4B8C-83A1-F6EECF244321}">
                <p14:modId xmlns:p14="http://schemas.microsoft.com/office/powerpoint/2010/main" val="2086009762"/>
              </p:ext>
            </p:extLst>
          </p:nvPr>
        </p:nvGraphicFramePr>
        <p:xfrm>
          <a:off x="4614406" y="5631409"/>
          <a:ext cx="3125429" cy="970416"/>
        </p:xfrm>
        <a:graphic>
          <a:graphicData uri="http://schemas.openxmlformats.org/presentationml/2006/ole">
            <mc:AlternateContent xmlns:mc="http://schemas.openxmlformats.org/markup-compatibility/2006">
              <mc:Choice xmlns:v="urn:schemas-microsoft-com:vml" Requires="v">
                <p:oleObj spid="_x0000_s3416" name="Equation" r:id="rId11" imgW="901440" imgH="419040" progId="Equation.3">
                  <p:embed/>
                </p:oleObj>
              </mc:Choice>
              <mc:Fallback>
                <p:oleObj name="Equation" r:id="rId11" imgW="901440" imgH="419040" progId="Equation.3">
                  <p:embed/>
                  <p:pic>
                    <p:nvPicPr>
                      <p:cNvPr id="0" name="Object 45"/>
                      <p:cNvPicPr>
                        <a:picLocks noChangeAspect="1" noChangeArrowheads="1"/>
                      </p:cNvPicPr>
                      <p:nvPr/>
                    </p:nvPicPr>
                    <p:blipFill>
                      <a:blip r:embed="rId12"/>
                      <a:srcRect/>
                      <a:stretch>
                        <a:fillRect/>
                      </a:stretch>
                    </p:blipFill>
                    <p:spPr bwMode="auto">
                      <a:xfrm>
                        <a:off x="4614406" y="5631409"/>
                        <a:ext cx="3125429" cy="970416"/>
                      </a:xfrm>
                      <a:prstGeom prst="rect">
                        <a:avLst/>
                      </a:prstGeom>
                      <a:solidFill>
                        <a:schemeClr val="accent2"/>
                      </a:solidFill>
                      <a:ln w="57150">
                        <a:solidFill>
                          <a:schemeClr val="tx1"/>
                        </a:solidFill>
                        <a:miter lim="800000"/>
                        <a:headEnd/>
                        <a:tailEnd/>
                      </a:ln>
                      <a:effectLst/>
                      <a:extLst/>
                    </p:spPr>
                  </p:pic>
                </p:oleObj>
              </mc:Fallback>
            </mc:AlternateContent>
          </a:graphicData>
        </a:graphic>
      </p:graphicFrame>
      <p:sp>
        <p:nvSpPr>
          <p:cNvPr id="18478" name="Text Box 46"/>
          <p:cNvSpPr txBox="1">
            <a:spLocks noChangeArrowheads="1"/>
          </p:cNvSpPr>
          <p:nvPr/>
        </p:nvSpPr>
        <p:spPr bwMode="auto">
          <a:xfrm>
            <a:off x="114300" y="1913677"/>
            <a:ext cx="5410200" cy="701675"/>
          </a:xfrm>
          <a:prstGeom prst="rect">
            <a:avLst/>
          </a:prstGeom>
          <a:solidFill>
            <a:schemeClr val="accent3">
              <a:lumMod val="40000"/>
              <a:lumOff val="60000"/>
            </a:schemeClr>
          </a:solidFill>
          <a:ln w="9525">
            <a:noFill/>
            <a:miter lim="800000"/>
            <a:headEnd/>
            <a:tailEnd/>
          </a:ln>
        </p:spPr>
        <p:txBody>
          <a:bodyPr>
            <a:spAutoFit/>
          </a:bodyPr>
          <a:lstStyle/>
          <a:p>
            <a:pPr>
              <a:spcBef>
                <a:spcPct val="50000"/>
              </a:spcBef>
            </a:pPr>
            <a:r>
              <a:rPr lang="en-US" sz="2000" b="1" dirty="0">
                <a:solidFill>
                  <a:schemeClr val="tx2">
                    <a:lumMod val="25000"/>
                  </a:schemeClr>
                </a:solidFill>
              </a:rPr>
              <a:t>At the bottom the tension has to provide a centripetal force AND support the weight</a:t>
            </a:r>
          </a:p>
        </p:txBody>
      </p:sp>
      <p:graphicFrame>
        <p:nvGraphicFramePr>
          <p:cNvPr id="11" name="Object 43"/>
          <p:cNvGraphicFramePr>
            <a:graphicFrameLocks noChangeAspect="1"/>
          </p:cNvGraphicFramePr>
          <p:nvPr>
            <p:extLst>
              <p:ext uri="{D42A27DB-BD31-4B8C-83A1-F6EECF244321}">
                <p14:modId xmlns:p14="http://schemas.microsoft.com/office/powerpoint/2010/main" val="2722606936"/>
              </p:ext>
            </p:extLst>
          </p:nvPr>
        </p:nvGraphicFramePr>
        <p:xfrm>
          <a:off x="4589959" y="4545286"/>
          <a:ext cx="2057400" cy="896938"/>
        </p:xfrm>
        <a:graphic>
          <a:graphicData uri="http://schemas.openxmlformats.org/presentationml/2006/ole">
            <mc:AlternateContent xmlns:mc="http://schemas.openxmlformats.org/markup-compatibility/2006">
              <mc:Choice xmlns:v="urn:schemas-microsoft-com:vml" Requires="v">
                <p:oleObj spid="_x0000_s3417" name="Equation" r:id="rId13" imgW="1574640" imgH="685800" progId="Equation.3">
                  <p:embed/>
                </p:oleObj>
              </mc:Choice>
              <mc:Fallback>
                <p:oleObj name="Equation" r:id="rId13" imgW="1574640" imgH="685800" progId="Equation.3">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9959" y="4545286"/>
                        <a:ext cx="2057400" cy="896938"/>
                      </a:xfrm>
                      <a:prstGeom prst="rect">
                        <a:avLst/>
                      </a:prstGeom>
                      <a:solidFill>
                        <a:schemeClr val="accent3">
                          <a:lumMod val="60000"/>
                          <a:lumOff val="40000"/>
                        </a:schemeClr>
                      </a:solidFill>
                      <a:ln w="38100">
                        <a:solidFill>
                          <a:schemeClr val="tx1"/>
                        </a:solidFill>
                        <a:miter lim="800000"/>
                        <a:headEnd/>
                        <a:tailEnd/>
                      </a:ln>
                      <a:effectLst/>
                      <a:extLst/>
                    </p:spPr>
                  </p:pic>
                </p:oleObj>
              </mc:Fallback>
            </mc:AlternateContent>
          </a:graphicData>
        </a:graphic>
      </p:graphicFrame>
      <p:sp>
        <p:nvSpPr>
          <p:cNvPr id="48" name="Title 1"/>
          <p:cNvSpPr txBox="1">
            <a:spLocks/>
          </p:cNvSpPr>
          <p:nvPr/>
        </p:nvSpPr>
        <p:spPr>
          <a:xfrm>
            <a:off x="467544" y="44624"/>
            <a:ext cx="820891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Vertical Circular Motion</a:t>
            </a:r>
            <a:endParaRPr lang="en-AU" dirty="0">
              <a:latin typeface="+mn-lt"/>
            </a:endParaRPr>
          </a:p>
        </p:txBody>
      </p:sp>
      <p:sp>
        <p:nvSpPr>
          <p:cNvPr id="49" name="AutoShape 38"/>
          <p:cNvSpPr>
            <a:spLocks noChangeArrowheads="1"/>
          </p:cNvSpPr>
          <p:nvPr/>
        </p:nvSpPr>
        <p:spPr bwMode="auto">
          <a:xfrm>
            <a:off x="1827570" y="4752233"/>
            <a:ext cx="457200" cy="990886"/>
          </a:xfrm>
          <a:prstGeom prst="upArrow">
            <a:avLst>
              <a:gd name="adj1" fmla="val 50000"/>
              <a:gd name="adj2" fmla="val 37500"/>
            </a:avLst>
          </a:prstGeom>
          <a:solidFill>
            <a:srgbClr val="FFCC00"/>
          </a:solidFill>
          <a:ln w="9525">
            <a:noFill/>
            <a:miter lim="800000"/>
            <a:headEnd/>
            <a:tailEnd/>
          </a:ln>
        </p:spPr>
        <p:txBody>
          <a:bodyPr wrap="none" anchor="ctr"/>
          <a:lstStyle/>
          <a:p>
            <a:endParaRPr lang="en-AU"/>
          </a:p>
        </p:txBody>
      </p:sp>
      <p:sp>
        <p:nvSpPr>
          <p:cNvPr id="50" name="Text Box 39"/>
          <p:cNvSpPr txBox="1">
            <a:spLocks noChangeArrowheads="1"/>
          </p:cNvSpPr>
          <p:nvPr/>
        </p:nvSpPr>
        <p:spPr bwMode="auto">
          <a:xfrm>
            <a:off x="2121317" y="5137043"/>
            <a:ext cx="657222" cy="584775"/>
          </a:xfrm>
          <a:prstGeom prst="rect">
            <a:avLst/>
          </a:prstGeom>
          <a:noFill/>
          <a:ln w="9525">
            <a:noFill/>
            <a:miter lim="800000"/>
            <a:headEnd/>
            <a:tailEnd/>
          </a:ln>
        </p:spPr>
        <p:txBody>
          <a:bodyPr wrap="square">
            <a:spAutoFit/>
          </a:bodyPr>
          <a:lstStyle/>
          <a:p>
            <a:pPr>
              <a:spcBef>
                <a:spcPct val="50000"/>
              </a:spcBef>
            </a:pPr>
            <a:r>
              <a:rPr lang="en-US" sz="3200" b="1" dirty="0" smtClean="0">
                <a:solidFill>
                  <a:schemeClr val="tx2">
                    <a:lumMod val="50000"/>
                  </a:schemeClr>
                </a:solidFill>
              </a:rPr>
              <a:t>F</a:t>
            </a:r>
            <a:r>
              <a:rPr lang="en-US" sz="3200" b="1" baseline="-25000" dirty="0" smtClean="0">
                <a:solidFill>
                  <a:schemeClr val="tx2">
                    <a:lumMod val="50000"/>
                  </a:schemeClr>
                </a:solidFill>
              </a:rPr>
              <a:t>c</a:t>
            </a:r>
            <a:endParaRPr lang="en-US" b="1" baseline="-25000" dirty="0">
              <a:solidFill>
                <a:schemeClr val="tx2">
                  <a:lumMod val="50000"/>
                </a:schemeClr>
              </a:solidFill>
            </a:endParaRPr>
          </a:p>
        </p:txBody>
      </p:sp>
      <p:sp>
        <p:nvSpPr>
          <p:cNvPr id="18470" name="AutoShape 38"/>
          <p:cNvSpPr>
            <a:spLocks noChangeArrowheads="1"/>
          </p:cNvSpPr>
          <p:nvPr/>
        </p:nvSpPr>
        <p:spPr bwMode="auto">
          <a:xfrm>
            <a:off x="1814041" y="5084713"/>
            <a:ext cx="457200" cy="685800"/>
          </a:xfrm>
          <a:prstGeom prst="upArrow">
            <a:avLst>
              <a:gd name="adj1" fmla="val 50000"/>
              <a:gd name="adj2" fmla="val 37500"/>
            </a:avLst>
          </a:prstGeom>
          <a:solidFill>
            <a:schemeClr val="tx2">
              <a:lumMod val="50000"/>
            </a:schemeClr>
          </a:solidFill>
          <a:ln w="9525">
            <a:noFill/>
            <a:miter lim="800000"/>
            <a:headEnd/>
            <a:tailEnd/>
          </a:ln>
        </p:spPr>
        <p:txBody>
          <a:bodyPr wrap="none" anchor="ctr"/>
          <a:lstStyle/>
          <a:p>
            <a:endParaRPr lang="en-AU"/>
          </a:p>
        </p:txBody>
      </p:sp>
      <p:sp>
        <p:nvSpPr>
          <p:cNvPr id="52" name="Text Box 33"/>
          <p:cNvSpPr txBox="1">
            <a:spLocks noChangeArrowheads="1"/>
          </p:cNvSpPr>
          <p:nvPr/>
        </p:nvSpPr>
        <p:spPr bwMode="auto">
          <a:xfrm>
            <a:off x="639595" y="1090804"/>
            <a:ext cx="3456357" cy="646331"/>
          </a:xfrm>
          <a:prstGeom prst="rect">
            <a:avLst/>
          </a:prstGeom>
          <a:solidFill>
            <a:srgbClr val="FFCCFF"/>
          </a:solidFill>
          <a:ln w="9525">
            <a:noFill/>
            <a:miter lim="800000"/>
            <a:headEnd/>
            <a:tailEnd/>
          </a:ln>
        </p:spPr>
        <p:txBody>
          <a:bodyPr wrap="square">
            <a:spAutoFit/>
          </a:bodyPr>
          <a:lstStyle/>
          <a:p>
            <a:pPr>
              <a:spcBef>
                <a:spcPct val="50000"/>
              </a:spcBef>
            </a:pPr>
            <a:r>
              <a:rPr lang="en-US" sz="3600" dirty="0" smtClean="0">
                <a:solidFill>
                  <a:schemeClr val="tx2">
                    <a:lumMod val="25000"/>
                  </a:schemeClr>
                </a:solidFill>
              </a:rPr>
              <a:t>At the BOTTOM</a:t>
            </a:r>
            <a:endParaRPr lang="en-US" sz="3600" dirty="0">
              <a:solidFill>
                <a:schemeClr val="tx2">
                  <a:lumMod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250">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7" fill="hold">
                            <p:stCondLst>
                              <p:cond delay="250"/>
                            </p:stCondLst>
                            <p:childTnLst>
                              <p:par>
                                <p:cTn id="8" presetID="11" presetClass="entr" presetSubtype="0" fill="hold" nodeType="afterEffect">
                                  <p:stCondLst>
                                    <p:cond delay="0"/>
                                  </p:stCondLst>
                                  <p:childTnLst>
                                    <p:set>
                                      <p:cBhvr>
                                        <p:cTn id="9" dur="250">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WAV"/>
                                        </p:tgtEl>
                                      </p:cMediaNode>
                                    </p:audio>
                                  </p:subTnLst>
                                </p:cTn>
                              </p:par>
                            </p:childTnLst>
                          </p:cTn>
                        </p:par>
                        <p:par>
                          <p:cTn id="10" fill="hold">
                            <p:stCondLst>
                              <p:cond delay="500"/>
                            </p:stCondLst>
                            <p:childTnLst>
                              <p:par>
                                <p:cTn id="11" presetID="11" presetClass="entr" presetSubtype="0" fill="hold" nodeType="afterEffect">
                                  <p:stCondLst>
                                    <p:cond delay="0"/>
                                  </p:stCondLst>
                                  <p:childTnLst>
                                    <p:set>
                                      <p:cBhvr>
                                        <p:cTn id="12" dur="250">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TYPE.WAV"/>
                                        </p:tgtEl>
                                      </p:cMediaNode>
                                    </p:audio>
                                  </p:subTnLst>
                                </p:cTn>
                              </p:par>
                            </p:childTnLst>
                          </p:cTn>
                        </p:par>
                        <p:par>
                          <p:cTn id="13" fill="hold">
                            <p:stCondLst>
                              <p:cond delay="750"/>
                            </p:stCondLst>
                            <p:childTnLst>
                              <p:par>
                                <p:cTn id="14" presetID="11" presetClass="entr" presetSubtype="0" fill="hold" nodeType="afterEffect">
                                  <p:stCondLst>
                                    <p:cond delay="0"/>
                                  </p:stCondLst>
                                  <p:childTnLst>
                                    <p:set>
                                      <p:cBhvr>
                                        <p:cTn id="15" dur="250">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WAV"/>
                                        </p:tgtEl>
                                      </p:cMediaNode>
                                    </p:audio>
                                  </p:subTnLst>
                                </p:cTn>
                              </p:par>
                            </p:childTnLst>
                          </p:cTn>
                        </p:par>
                        <p:par>
                          <p:cTn id="16" fill="hold">
                            <p:stCondLst>
                              <p:cond delay="1000"/>
                            </p:stCondLst>
                            <p:childTnLst>
                              <p:par>
                                <p:cTn id="17" presetID="11" presetClass="entr" presetSubtype="0" fill="hold" nodeType="afterEffect">
                                  <p:stCondLst>
                                    <p:cond delay="0"/>
                                  </p:stCondLst>
                                  <p:childTnLst>
                                    <p:set>
                                      <p:cBhvr>
                                        <p:cTn id="18" dur="250">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par>
                          <p:cTn id="19" fill="hold">
                            <p:stCondLst>
                              <p:cond delay="1250"/>
                            </p:stCondLst>
                            <p:childTnLst>
                              <p:par>
                                <p:cTn id="20" presetID="11" presetClass="entr" presetSubtype="0" fill="hold" nodeType="afterEffect">
                                  <p:stCondLst>
                                    <p:cond delay="0"/>
                                  </p:stCondLst>
                                  <p:childTnLst>
                                    <p:set>
                                      <p:cBhvr>
                                        <p:cTn id="21" dur="250">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WAV"/>
                                        </p:tgtEl>
                                      </p:cMediaNode>
                                    </p:audio>
                                  </p:subTnLst>
                                </p:cTn>
                              </p:par>
                            </p:childTnLst>
                          </p:cTn>
                        </p:par>
                        <p:par>
                          <p:cTn id="22" fill="hold">
                            <p:stCondLst>
                              <p:cond delay="1500"/>
                            </p:stCondLst>
                            <p:childTnLst>
                              <p:par>
                                <p:cTn id="23" presetID="11" presetClass="entr" presetSubtype="0" fill="hold" nodeType="afterEffect">
                                  <p:stCondLst>
                                    <p:cond delay="0"/>
                                  </p:stCondLst>
                                  <p:childTnLst>
                                    <p:set>
                                      <p:cBhvr>
                                        <p:cTn id="24" dur="250">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par>
                          <p:cTn id="25" fill="hold">
                            <p:stCondLst>
                              <p:cond delay="1750"/>
                            </p:stCondLst>
                            <p:childTnLst>
                              <p:par>
                                <p:cTn id="26" presetID="11" presetClass="entr" presetSubtype="0" fill="hold" nodeType="afterEffect">
                                  <p:stCondLst>
                                    <p:cond delay="0"/>
                                  </p:stCondLst>
                                  <p:childTnLst>
                                    <p:set>
                                      <p:cBhvr>
                                        <p:cTn id="27" dur="250">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3" name="WHOOSH.WAV"/>
                                        </p:tgtEl>
                                      </p:cMediaNode>
                                    </p:audio>
                                  </p:sub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65"/>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5" name="CAMERA.WAV"/>
                                        </p:tgtEl>
                                      </p:cMediaNode>
                                    </p:audio>
                                  </p:subTnLst>
                                </p:cTn>
                              </p:par>
                              <p:par>
                                <p:cTn id="39" presetID="1" presetClass="entr" presetSubtype="0" fill="hold" grpId="0" nodeType="withEffect">
                                  <p:stCondLst>
                                    <p:cond delay="0"/>
                                  </p:stCondLst>
                                  <p:childTnLst>
                                    <p:set>
                                      <p:cBhvr>
                                        <p:cTn id="40" dur="1" fill="hold">
                                          <p:stCondLst>
                                            <p:cond delay="0"/>
                                          </p:stCondLst>
                                        </p:cTn>
                                        <p:tgtEl>
                                          <p:spTgt spid="18467"/>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6" name="LOGOFF.WAV"/>
                                        </p:tgtEl>
                                      </p:cMediaNode>
                                    </p:audio>
                                  </p:subTnLst>
                                </p:cTn>
                              </p:par>
                              <p:par>
                                <p:cTn id="41" presetID="1" presetClass="entr" presetSubtype="0" fill="hold" grpId="0" nodeType="withEffect">
                                  <p:stCondLst>
                                    <p:cond delay="0"/>
                                  </p:stCondLst>
                                  <p:childTnLst>
                                    <p:set>
                                      <p:cBhvr>
                                        <p:cTn id="42" dur="1" fill="hold">
                                          <p:stCondLst>
                                            <p:cond delay="0"/>
                                          </p:stCondLst>
                                        </p:cTn>
                                        <p:tgtEl>
                                          <p:spTgt spid="1846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5" name="CAMERA.WAV"/>
                                        </p:tgtEl>
                                      </p:cMediaNode>
                                    </p:audio>
                                  </p:subTnLst>
                                </p:cTn>
                              </p:par>
                              <p:par>
                                <p:cTn id="43" presetID="1" presetClass="entr" presetSubtype="0" fill="hold" grpId="0" nodeType="withEffect">
                                  <p:stCondLst>
                                    <p:cond delay="0"/>
                                  </p:stCondLst>
                                  <p:childTnLst>
                                    <p:set>
                                      <p:cBhvr>
                                        <p:cTn id="44" dur="1" fill="hold">
                                          <p:stCondLst>
                                            <p:cond delay="0"/>
                                          </p:stCondLst>
                                        </p:cTn>
                                        <p:tgtEl>
                                          <p:spTgt spid="1847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7" name="CASHREG.WAV"/>
                                        </p:tgtEl>
                                      </p:cMediaNode>
                                    </p:audio>
                                  </p:subTnLst>
                                </p:cTn>
                              </p:par>
                              <p:par>
                                <p:cTn id="45" presetID="1" presetClass="entr" presetSubtype="0" fill="hold" grpId="0" nodeType="withEffect">
                                  <p:stCondLst>
                                    <p:cond delay="0"/>
                                  </p:stCondLst>
                                  <p:childTnLst>
                                    <p:set>
                                      <p:cBhvr>
                                        <p:cTn id="46" dur="1" fill="hold">
                                          <p:stCondLst>
                                            <p:cond delay="0"/>
                                          </p:stCondLst>
                                        </p:cTn>
                                        <p:tgtEl>
                                          <p:spTgt spid="18471"/>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5" name="CAMERA.WAV"/>
                                        </p:tgtEl>
                                      </p:cMediaNode>
                                    </p:audio>
                                  </p:subTnLst>
                                </p:cTn>
                              </p:par>
                              <p:par>
                                <p:cTn id="47" presetID="1" presetClass="entr" presetSubtype="0" fill="hold" nodeType="withEffect">
                                  <p:stCondLst>
                                    <p:cond delay="0"/>
                                  </p:stCondLst>
                                  <p:childTnLst>
                                    <p:set>
                                      <p:cBhvr>
                                        <p:cTn id="48" dur="1" fill="hold">
                                          <p:stCondLst>
                                            <p:cond delay="0"/>
                                          </p:stCondLst>
                                        </p:cTn>
                                        <p:tgtEl>
                                          <p:spTgt spid="184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477"/>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8" name="The Microsoft Sound.wav"/>
                                        </p:tgtEl>
                                      </p:cMediaNode>
                                    </p:audio>
                                  </p:subTnLst>
                                </p:cTn>
                              </p:par>
                              <p:par>
                                <p:cTn id="51" presetID="1" presetClass="entr" presetSubtype="0" fill="hold" grpId="0" nodeType="withEffect">
                                  <p:stCondLst>
                                    <p:cond delay="0"/>
                                  </p:stCondLst>
                                  <p:childTnLst>
                                    <p:set>
                                      <p:cBhvr>
                                        <p:cTn id="52" dur="1" fill="hold">
                                          <p:stCondLst>
                                            <p:cond delay="0"/>
                                          </p:stCondLst>
                                        </p:cTn>
                                        <p:tgtEl>
                                          <p:spTgt spid="184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childTnLst>
                                  <p:subTnLst>
                                    <p:audio>
                                      <p:cMediaNode>
                                        <p:cTn display="0" masterRel="sameClick">
                                          <p:stCondLst>
                                            <p:cond evt="begin" delay="0">
                                              <p:tn val="56"/>
                                            </p:cond>
                                          </p:stCondLst>
                                          <p:endCondLst>
                                            <p:cond evt="onStopAudio" delay="0">
                                              <p:tgtEl>
                                                <p:sldTgt/>
                                              </p:tgtEl>
                                            </p:cond>
                                          </p:endCondLst>
                                        </p:cTn>
                                        <p:tgtEl>
                                          <p:sndTgt r:embed="rId7" name="CASHREG.WAV"/>
                                        </p:tgtEl>
                                      </p:cMediaNode>
                                    </p:audio>
                                  </p:sub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2" grpId="0" animBg="1"/>
      <p:bldP spid="18467" grpId="0" animBg="1"/>
      <p:bldP spid="18465" grpId="0" animBg="1" autoUpdateAnimBg="0"/>
      <p:bldP spid="18469" grpId="0" autoUpdateAnimBg="0"/>
      <p:bldP spid="18471" grpId="0" autoUpdateAnimBg="0"/>
      <p:bldP spid="18473" grpId="0" autoUpdateAnimBg="0"/>
      <p:bldP spid="18478" grpId="0" animBg="1" autoUpdateAnimBg="0"/>
      <p:bldP spid="49" grpId="0" animBg="1"/>
      <p:bldP spid="50" grpId="0" autoUpdateAnimBg="0"/>
      <p:bldP spid="1847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665411" y="3645024"/>
            <a:ext cx="3024336" cy="2895600"/>
          </a:xfrm>
          <a:prstGeom prst="ellipse">
            <a:avLst/>
          </a:prstGeom>
          <a:noFill/>
          <a:ln w="38100">
            <a:solidFill>
              <a:schemeClr val="accent5">
                <a:lumMod val="75000"/>
              </a:schemeClr>
            </a:solidFill>
            <a:round/>
            <a:headEnd/>
            <a:tailEnd/>
          </a:ln>
        </p:spPr>
        <p:txBody>
          <a:bodyPr wrap="none" anchor="ctr"/>
          <a:lstStyle/>
          <a:p>
            <a:endParaRPr lang="en-AU"/>
          </a:p>
        </p:txBody>
      </p:sp>
      <p:sp>
        <p:nvSpPr>
          <p:cNvPr id="18472" name="AutoShape 40"/>
          <p:cNvSpPr>
            <a:spLocks noChangeArrowheads="1"/>
          </p:cNvSpPr>
          <p:nvPr/>
        </p:nvSpPr>
        <p:spPr bwMode="auto">
          <a:xfrm flipH="1">
            <a:off x="918262" y="3516030"/>
            <a:ext cx="1198457" cy="228600"/>
          </a:xfrm>
          <a:prstGeom prst="rightArrow">
            <a:avLst>
              <a:gd name="adj1" fmla="val 50000"/>
              <a:gd name="adj2" fmla="val 133333"/>
            </a:avLst>
          </a:prstGeom>
          <a:solidFill>
            <a:schemeClr val="accent1"/>
          </a:solidFill>
          <a:ln w="9525">
            <a:noFill/>
            <a:miter lim="800000"/>
            <a:headEnd/>
            <a:tailEnd/>
          </a:ln>
        </p:spPr>
        <p:txBody>
          <a:bodyPr wrap="none" anchor="ctr"/>
          <a:lstStyle/>
          <a:p>
            <a:endParaRPr lang="en-AU"/>
          </a:p>
        </p:txBody>
      </p:sp>
      <p:grpSp>
        <p:nvGrpSpPr>
          <p:cNvPr id="2" name="Group 4"/>
          <p:cNvGrpSpPr>
            <a:grpSpLocks/>
          </p:cNvGrpSpPr>
          <p:nvPr/>
        </p:nvGrpSpPr>
        <p:grpSpPr bwMode="auto">
          <a:xfrm>
            <a:off x="1970496" y="5079791"/>
            <a:ext cx="269875" cy="1612900"/>
            <a:chOff x="3834" y="4560"/>
            <a:chExt cx="426" cy="2540"/>
          </a:xfrm>
        </p:grpSpPr>
        <p:sp>
          <p:nvSpPr>
            <p:cNvPr id="7214" name="Line 5"/>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5" name="Oval 6"/>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3" name="Group 7"/>
          <p:cNvGrpSpPr>
            <a:grpSpLocks/>
          </p:cNvGrpSpPr>
          <p:nvPr/>
        </p:nvGrpSpPr>
        <p:grpSpPr bwMode="auto">
          <a:xfrm rot="18900000">
            <a:off x="2523307" y="4847218"/>
            <a:ext cx="269875" cy="1612900"/>
            <a:chOff x="3834" y="4560"/>
            <a:chExt cx="426" cy="2540"/>
          </a:xfrm>
        </p:grpSpPr>
        <p:sp>
          <p:nvSpPr>
            <p:cNvPr id="7212" name="Line 8"/>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3" name="Oval 9"/>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4" name="Group 10"/>
          <p:cNvGrpSpPr>
            <a:grpSpLocks/>
          </p:cNvGrpSpPr>
          <p:nvPr/>
        </p:nvGrpSpPr>
        <p:grpSpPr bwMode="auto">
          <a:xfrm rot="16200000">
            <a:off x="2813026" y="4302814"/>
            <a:ext cx="269875" cy="1612900"/>
            <a:chOff x="3834" y="4560"/>
            <a:chExt cx="426" cy="2540"/>
          </a:xfrm>
        </p:grpSpPr>
        <p:sp>
          <p:nvSpPr>
            <p:cNvPr id="7210" name="Line 11"/>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1" name="Oval 12"/>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5" name="Group 13"/>
          <p:cNvGrpSpPr>
            <a:grpSpLocks/>
          </p:cNvGrpSpPr>
          <p:nvPr/>
        </p:nvGrpSpPr>
        <p:grpSpPr bwMode="auto">
          <a:xfrm rot="13500000">
            <a:off x="2564287" y="3749604"/>
            <a:ext cx="269875" cy="1612900"/>
            <a:chOff x="3834" y="4560"/>
            <a:chExt cx="426" cy="2540"/>
          </a:xfrm>
        </p:grpSpPr>
        <p:sp>
          <p:nvSpPr>
            <p:cNvPr id="7208" name="Line 14"/>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9" name="Oval 15"/>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6" name="Group 16"/>
          <p:cNvGrpSpPr>
            <a:grpSpLocks/>
          </p:cNvGrpSpPr>
          <p:nvPr/>
        </p:nvGrpSpPr>
        <p:grpSpPr bwMode="auto">
          <a:xfrm rot="10800000">
            <a:off x="2006407" y="3492624"/>
            <a:ext cx="269875" cy="1612900"/>
            <a:chOff x="3834" y="4560"/>
            <a:chExt cx="426" cy="2540"/>
          </a:xfrm>
        </p:grpSpPr>
        <p:sp>
          <p:nvSpPr>
            <p:cNvPr id="7206" name="Line 17"/>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7" name="Oval 18"/>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7" name="Group 19"/>
          <p:cNvGrpSpPr>
            <a:grpSpLocks/>
          </p:cNvGrpSpPr>
          <p:nvPr/>
        </p:nvGrpSpPr>
        <p:grpSpPr bwMode="auto">
          <a:xfrm rot="8100000">
            <a:off x="1448988" y="3714424"/>
            <a:ext cx="269875" cy="1612900"/>
            <a:chOff x="3834" y="4560"/>
            <a:chExt cx="426" cy="2540"/>
          </a:xfrm>
        </p:grpSpPr>
        <p:sp>
          <p:nvSpPr>
            <p:cNvPr id="7204" name="Line 20"/>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5" name="Oval 21"/>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8" name="Group 22"/>
          <p:cNvGrpSpPr>
            <a:grpSpLocks/>
          </p:cNvGrpSpPr>
          <p:nvPr/>
        </p:nvGrpSpPr>
        <p:grpSpPr bwMode="auto">
          <a:xfrm rot="5400000">
            <a:off x="1199858" y="4259586"/>
            <a:ext cx="269875" cy="1612900"/>
            <a:chOff x="3834" y="4560"/>
            <a:chExt cx="426" cy="2540"/>
          </a:xfrm>
        </p:grpSpPr>
        <p:sp>
          <p:nvSpPr>
            <p:cNvPr id="7202" name="Line 23"/>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3" name="Oval 24"/>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9" name="Group 25"/>
          <p:cNvGrpSpPr>
            <a:grpSpLocks/>
          </p:cNvGrpSpPr>
          <p:nvPr/>
        </p:nvGrpSpPr>
        <p:grpSpPr bwMode="auto">
          <a:xfrm rot="2700000">
            <a:off x="1438686" y="4889629"/>
            <a:ext cx="228600" cy="1554967"/>
            <a:chOff x="3834" y="4560"/>
            <a:chExt cx="426" cy="2540"/>
          </a:xfrm>
        </p:grpSpPr>
        <p:sp>
          <p:nvSpPr>
            <p:cNvPr id="7200" name="Line 26"/>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1" name="Oval 27"/>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10" name="Group 29"/>
          <p:cNvGrpSpPr>
            <a:grpSpLocks/>
          </p:cNvGrpSpPr>
          <p:nvPr/>
        </p:nvGrpSpPr>
        <p:grpSpPr bwMode="auto">
          <a:xfrm>
            <a:off x="1977089" y="5086942"/>
            <a:ext cx="269875" cy="1612900"/>
            <a:chOff x="4423" y="4560"/>
            <a:chExt cx="426" cy="2540"/>
          </a:xfrm>
        </p:grpSpPr>
        <p:sp>
          <p:nvSpPr>
            <p:cNvPr id="7198" name="Line 30"/>
            <p:cNvSpPr>
              <a:spLocks noChangeShapeType="1"/>
            </p:cNvSpPr>
            <p:nvPr/>
          </p:nvSpPr>
          <p:spPr bwMode="auto">
            <a:xfrm>
              <a:off x="4652"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199" name="Oval 31"/>
            <p:cNvSpPr>
              <a:spLocks noChangeArrowheads="1"/>
            </p:cNvSpPr>
            <p:nvPr/>
          </p:nvSpPr>
          <p:spPr bwMode="auto">
            <a:xfrm>
              <a:off x="4423"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sp>
        <p:nvSpPr>
          <p:cNvPr id="18460" name="Oval 28"/>
          <p:cNvSpPr>
            <a:spLocks noChangeArrowheads="1"/>
          </p:cNvSpPr>
          <p:nvPr/>
        </p:nvSpPr>
        <p:spPr bwMode="auto">
          <a:xfrm>
            <a:off x="1851238" y="4821658"/>
            <a:ext cx="533400" cy="5334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18465" name="Text Box 33"/>
          <p:cNvSpPr txBox="1">
            <a:spLocks noChangeArrowheads="1"/>
          </p:cNvSpPr>
          <p:nvPr/>
        </p:nvSpPr>
        <p:spPr bwMode="auto">
          <a:xfrm>
            <a:off x="5638532" y="1090804"/>
            <a:ext cx="3403947" cy="1938992"/>
          </a:xfrm>
          <a:prstGeom prst="rect">
            <a:avLst/>
          </a:prstGeom>
          <a:solidFill>
            <a:schemeClr val="accent3">
              <a:lumMod val="60000"/>
              <a:lumOff val="40000"/>
            </a:schemeClr>
          </a:solidFill>
          <a:ln w="9525">
            <a:noFill/>
            <a:miter lim="800000"/>
            <a:headEnd/>
            <a:tailEnd/>
          </a:ln>
        </p:spPr>
        <p:txBody>
          <a:bodyPr wrap="square">
            <a:spAutoFit/>
          </a:bodyPr>
          <a:lstStyle/>
          <a:p>
            <a:r>
              <a:rPr lang="en-US" sz="2400" u="sng" dirty="0">
                <a:solidFill>
                  <a:schemeClr val="tx2">
                    <a:lumMod val="25000"/>
                  </a:schemeClr>
                </a:solidFill>
              </a:rPr>
              <a:t>FORCES ACTING</a:t>
            </a:r>
            <a:r>
              <a:rPr lang="en-US" sz="2400" u="sng" dirty="0" smtClean="0">
                <a:solidFill>
                  <a:schemeClr val="tx2">
                    <a:lumMod val="25000"/>
                  </a:schemeClr>
                </a:solidFill>
              </a:rPr>
              <a:t>:</a:t>
            </a:r>
          </a:p>
          <a:p>
            <a:r>
              <a:rPr lang="en-US" sz="2400" dirty="0" smtClean="0">
                <a:solidFill>
                  <a:schemeClr val="tx2">
                    <a:lumMod val="25000"/>
                  </a:schemeClr>
                </a:solidFill>
              </a:rPr>
              <a:t>Weight and either</a:t>
            </a:r>
            <a:endParaRPr lang="en-US" sz="2400" dirty="0">
              <a:solidFill>
                <a:schemeClr val="tx2">
                  <a:lumMod val="25000"/>
                </a:schemeClr>
              </a:solidFill>
            </a:endParaRPr>
          </a:p>
          <a:p>
            <a:pPr marL="271463" indent="-180975">
              <a:buFont typeface="Arial" panose="020B0604020202020204" pitchFamily="34" charset="0"/>
              <a:buChar char="•"/>
            </a:pPr>
            <a:r>
              <a:rPr lang="en-US" sz="2400" dirty="0" smtClean="0">
                <a:solidFill>
                  <a:schemeClr val="tx2">
                    <a:lumMod val="25000"/>
                  </a:schemeClr>
                </a:solidFill>
              </a:rPr>
              <a:t>Tension </a:t>
            </a:r>
            <a:r>
              <a:rPr lang="en-US" sz="2400" dirty="0">
                <a:solidFill>
                  <a:schemeClr val="tx2">
                    <a:lumMod val="25000"/>
                  </a:schemeClr>
                </a:solidFill>
              </a:rPr>
              <a:t>in the </a:t>
            </a:r>
            <a:r>
              <a:rPr lang="en-US" sz="2400" dirty="0" smtClean="0">
                <a:solidFill>
                  <a:schemeClr val="tx2">
                    <a:lumMod val="25000"/>
                  </a:schemeClr>
                </a:solidFill>
              </a:rPr>
              <a:t>string</a:t>
            </a:r>
          </a:p>
          <a:p>
            <a:pPr algn="ctr"/>
            <a:r>
              <a:rPr lang="en-US" sz="2400" dirty="0" smtClean="0">
                <a:solidFill>
                  <a:schemeClr val="tx2">
                    <a:lumMod val="25000"/>
                  </a:schemeClr>
                </a:solidFill>
              </a:rPr>
              <a:t>or </a:t>
            </a:r>
          </a:p>
          <a:p>
            <a:pPr marL="271463" indent="-180975">
              <a:buFont typeface="Arial" panose="020B0604020202020204" pitchFamily="34" charset="0"/>
              <a:buChar char="•"/>
            </a:pPr>
            <a:r>
              <a:rPr lang="en-US" sz="2400" dirty="0" smtClean="0">
                <a:solidFill>
                  <a:schemeClr val="tx2">
                    <a:lumMod val="25000"/>
                  </a:schemeClr>
                </a:solidFill>
              </a:rPr>
              <a:t> Normal force</a:t>
            </a:r>
          </a:p>
        </p:txBody>
      </p:sp>
      <p:sp>
        <p:nvSpPr>
          <p:cNvPr id="18469" name="Text Box 37"/>
          <p:cNvSpPr txBox="1">
            <a:spLocks noChangeArrowheads="1"/>
          </p:cNvSpPr>
          <p:nvPr/>
        </p:nvSpPr>
        <p:spPr bwMode="auto">
          <a:xfrm>
            <a:off x="2276920" y="4111216"/>
            <a:ext cx="9144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2"/>
                </a:solidFill>
              </a:rPr>
              <a:t>mg</a:t>
            </a:r>
            <a:endParaRPr lang="en-US" b="1" dirty="0">
              <a:solidFill>
                <a:schemeClr val="accent2"/>
              </a:solidFill>
            </a:endParaRPr>
          </a:p>
        </p:txBody>
      </p:sp>
      <p:sp>
        <p:nvSpPr>
          <p:cNvPr id="18471" name="Text Box 39"/>
          <p:cNvSpPr txBox="1">
            <a:spLocks noChangeArrowheads="1"/>
          </p:cNvSpPr>
          <p:nvPr/>
        </p:nvSpPr>
        <p:spPr bwMode="auto">
          <a:xfrm>
            <a:off x="744093" y="4347904"/>
            <a:ext cx="1276685" cy="584775"/>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CC00"/>
                </a:solidFill>
              </a:rPr>
              <a:t>T </a:t>
            </a:r>
            <a:r>
              <a:rPr lang="en-US" b="1" dirty="0" smtClean="0">
                <a:solidFill>
                  <a:srgbClr val="FFCC00"/>
                </a:solidFill>
              </a:rPr>
              <a:t>or</a:t>
            </a:r>
            <a:r>
              <a:rPr lang="en-US" sz="3200" b="1" dirty="0" smtClean="0">
                <a:solidFill>
                  <a:srgbClr val="FFCC00"/>
                </a:solidFill>
              </a:rPr>
              <a:t> N</a:t>
            </a:r>
            <a:endParaRPr lang="en-US" b="1" dirty="0">
              <a:solidFill>
                <a:srgbClr val="FFCC00"/>
              </a:solidFill>
            </a:endParaRPr>
          </a:p>
        </p:txBody>
      </p:sp>
      <p:sp>
        <p:nvSpPr>
          <p:cNvPr id="18473" name="Text Box 41"/>
          <p:cNvSpPr txBox="1">
            <a:spLocks noChangeArrowheads="1"/>
          </p:cNvSpPr>
          <p:nvPr/>
        </p:nvSpPr>
        <p:spPr bwMode="auto">
          <a:xfrm>
            <a:off x="541528" y="3240300"/>
            <a:ext cx="4572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1"/>
                </a:solidFill>
              </a:rPr>
              <a:t>v</a:t>
            </a:r>
            <a:endParaRPr lang="en-US" b="1" dirty="0">
              <a:solidFill>
                <a:schemeClr val="accent1"/>
              </a:solidFill>
            </a:endParaRPr>
          </a:p>
        </p:txBody>
      </p:sp>
      <p:graphicFrame>
        <p:nvGraphicFramePr>
          <p:cNvPr id="18475" name="Object 43"/>
          <p:cNvGraphicFramePr>
            <a:graphicFrameLocks noChangeAspect="1"/>
          </p:cNvGraphicFramePr>
          <p:nvPr>
            <p:extLst>
              <p:ext uri="{D42A27DB-BD31-4B8C-83A1-F6EECF244321}">
                <p14:modId xmlns:p14="http://schemas.microsoft.com/office/powerpoint/2010/main" val="2432648918"/>
              </p:ext>
            </p:extLst>
          </p:nvPr>
        </p:nvGraphicFramePr>
        <p:xfrm>
          <a:off x="4589959" y="3645024"/>
          <a:ext cx="1926257" cy="643162"/>
        </p:xfrm>
        <a:graphic>
          <a:graphicData uri="http://schemas.openxmlformats.org/presentationml/2006/ole">
            <mc:AlternateContent xmlns:mc="http://schemas.openxmlformats.org/markup-compatibility/2006">
              <mc:Choice xmlns:v="urn:schemas-microsoft-com:vml" Requires="v">
                <p:oleObj spid="_x0000_s6322" name="Equation" r:id="rId9" imgW="723600" imgH="241200" progId="Equation.3">
                  <p:embed/>
                </p:oleObj>
              </mc:Choice>
              <mc:Fallback>
                <p:oleObj name="Equation" r:id="rId9" imgW="723600" imgH="241200" progId="Equation.3">
                  <p:embed/>
                  <p:pic>
                    <p:nvPicPr>
                      <p:cNvPr id="0" name=""/>
                      <p:cNvPicPr>
                        <a:picLocks noChangeAspect="1" noChangeArrowheads="1"/>
                      </p:cNvPicPr>
                      <p:nvPr/>
                    </p:nvPicPr>
                    <p:blipFill>
                      <a:blip r:embed="rId10"/>
                      <a:srcRect/>
                      <a:stretch>
                        <a:fillRect/>
                      </a:stretch>
                    </p:blipFill>
                    <p:spPr bwMode="auto">
                      <a:xfrm>
                        <a:off x="4589959" y="3645024"/>
                        <a:ext cx="1926257" cy="643162"/>
                      </a:xfrm>
                      <a:prstGeom prst="rect">
                        <a:avLst/>
                      </a:prstGeom>
                      <a:solidFill>
                        <a:schemeClr val="accent3">
                          <a:lumMod val="60000"/>
                          <a:lumOff val="40000"/>
                        </a:schemeClr>
                      </a:solidFill>
                      <a:ln w="38100">
                        <a:solidFill>
                          <a:schemeClr val="tx1"/>
                        </a:solidFill>
                        <a:miter lim="800000"/>
                        <a:headEnd/>
                        <a:tailEnd/>
                      </a:ln>
                      <a:effectLst/>
                      <a:extLst/>
                    </p:spPr>
                  </p:pic>
                </p:oleObj>
              </mc:Fallback>
            </mc:AlternateContent>
          </a:graphicData>
        </a:graphic>
      </p:graphicFrame>
      <p:sp>
        <p:nvSpPr>
          <p:cNvPr id="18478" name="Text Box 46"/>
          <p:cNvSpPr txBox="1">
            <a:spLocks noChangeArrowheads="1"/>
          </p:cNvSpPr>
          <p:nvPr/>
        </p:nvSpPr>
        <p:spPr bwMode="auto">
          <a:xfrm>
            <a:off x="251520" y="1899111"/>
            <a:ext cx="5040560" cy="1015663"/>
          </a:xfrm>
          <a:prstGeom prst="rect">
            <a:avLst/>
          </a:prstGeom>
          <a:solidFill>
            <a:schemeClr val="accent3">
              <a:lumMod val="40000"/>
              <a:lumOff val="60000"/>
            </a:schemeClr>
          </a:solidFill>
          <a:ln w="9525">
            <a:noFill/>
            <a:miter lim="800000"/>
            <a:headEnd/>
            <a:tailEnd/>
          </a:ln>
        </p:spPr>
        <p:txBody>
          <a:bodyPr wrap="square">
            <a:spAutoFit/>
          </a:bodyPr>
          <a:lstStyle/>
          <a:p>
            <a:pPr>
              <a:spcBef>
                <a:spcPct val="50000"/>
              </a:spcBef>
            </a:pPr>
            <a:r>
              <a:rPr lang="en-US" sz="2000" b="1" dirty="0">
                <a:solidFill>
                  <a:schemeClr val="tx2">
                    <a:lumMod val="25000"/>
                  </a:schemeClr>
                </a:solidFill>
              </a:rPr>
              <a:t>At the </a:t>
            </a:r>
            <a:r>
              <a:rPr lang="en-US" sz="2000" b="1" dirty="0" smtClean="0">
                <a:solidFill>
                  <a:schemeClr val="tx2">
                    <a:lumMod val="25000"/>
                  </a:schemeClr>
                </a:solidFill>
              </a:rPr>
              <a:t>top </a:t>
            </a:r>
            <a:r>
              <a:rPr lang="en-US" sz="2000" b="1" dirty="0">
                <a:solidFill>
                  <a:schemeClr val="tx2">
                    <a:lumMod val="25000"/>
                  </a:schemeClr>
                </a:solidFill>
              </a:rPr>
              <a:t>tension is less than at </a:t>
            </a:r>
            <a:r>
              <a:rPr lang="en-US" sz="2000" b="1" dirty="0" smtClean="0">
                <a:solidFill>
                  <a:schemeClr val="tx2">
                    <a:lumMod val="25000"/>
                  </a:schemeClr>
                </a:solidFill>
              </a:rPr>
              <a:t>the bottom</a:t>
            </a:r>
            <a:r>
              <a:rPr lang="en-US" sz="2000" b="1" dirty="0">
                <a:solidFill>
                  <a:schemeClr val="tx2">
                    <a:lumMod val="25000"/>
                  </a:schemeClr>
                </a:solidFill>
              </a:rPr>
              <a:t>, because the weight provides some of the centripetal force</a:t>
            </a:r>
          </a:p>
        </p:txBody>
      </p:sp>
      <p:graphicFrame>
        <p:nvGraphicFramePr>
          <p:cNvPr id="11" name="Object 43"/>
          <p:cNvGraphicFramePr>
            <a:graphicFrameLocks noChangeAspect="1"/>
          </p:cNvGraphicFramePr>
          <p:nvPr>
            <p:extLst>
              <p:ext uri="{D42A27DB-BD31-4B8C-83A1-F6EECF244321}">
                <p14:modId xmlns:p14="http://schemas.microsoft.com/office/powerpoint/2010/main" val="2313638638"/>
              </p:ext>
            </p:extLst>
          </p:nvPr>
        </p:nvGraphicFramePr>
        <p:xfrm>
          <a:off x="4589959" y="4473163"/>
          <a:ext cx="2090636" cy="972061"/>
        </p:xfrm>
        <a:graphic>
          <a:graphicData uri="http://schemas.openxmlformats.org/presentationml/2006/ole">
            <mc:AlternateContent xmlns:mc="http://schemas.openxmlformats.org/markup-compatibility/2006">
              <mc:Choice xmlns:v="urn:schemas-microsoft-com:vml" Requires="v">
                <p:oleObj spid="_x0000_s6323" name="Equation" r:id="rId11" imgW="901440" imgH="419040" progId="Equation.3">
                  <p:embed/>
                </p:oleObj>
              </mc:Choice>
              <mc:Fallback>
                <p:oleObj name="Equation" r:id="rId11" imgW="901440" imgH="419040" progId="Equation.3">
                  <p:embed/>
                  <p:pic>
                    <p:nvPicPr>
                      <p:cNvPr id="0" name=""/>
                      <p:cNvPicPr>
                        <a:picLocks noChangeAspect="1" noChangeArrowheads="1"/>
                      </p:cNvPicPr>
                      <p:nvPr/>
                    </p:nvPicPr>
                    <p:blipFill>
                      <a:blip r:embed="rId12"/>
                      <a:srcRect/>
                      <a:stretch>
                        <a:fillRect/>
                      </a:stretch>
                    </p:blipFill>
                    <p:spPr bwMode="auto">
                      <a:xfrm>
                        <a:off x="4589959" y="4473163"/>
                        <a:ext cx="2090636" cy="972061"/>
                      </a:xfrm>
                      <a:prstGeom prst="rect">
                        <a:avLst/>
                      </a:prstGeom>
                      <a:solidFill>
                        <a:schemeClr val="accent3">
                          <a:lumMod val="60000"/>
                          <a:lumOff val="40000"/>
                        </a:schemeClr>
                      </a:solidFill>
                      <a:ln w="38100">
                        <a:solidFill>
                          <a:schemeClr val="tx1"/>
                        </a:solidFill>
                        <a:miter lim="800000"/>
                        <a:headEnd/>
                        <a:tailEnd/>
                      </a:ln>
                      <a:effectLst/>
                      <a:extLst/>
                    </p:spPr>
                  </p:pic>
                </p:oleObj>
              </mc:Fallback>
            </mc:AlternateContent>
          </a:graphicData>
        </a:graphic>
      </p:graphicFrame>
      <p:sp>
        <p:nvSpPr>
          <p:cNvPr id="48" name="Title 1"/>
          <p:cNvSpPr txBox="1">
            <a:spLocks/>
          </p:cNvSpPr>
          <p:nvPr/>
        </p:nvSpPr>
        <p:spPr>
          <a:xfrm>
            <a:off x="467544" y="44624"/>
            <a:ext cx="820891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Vertical Circular Motion</a:t>
            </a:r>
            <a:endParaRPr lang="en-AU" dirty="0">
              <a:latin typeface="+mn-lt"/>
            </a:endParaRPr>
          </a:p>
        </p:txBody>
      </p:sp>
      <p:sp>
        <p:nvSpPr>
          <p:cNvPr id="49" name="AutoShape 38"/>
          <p:cNvSpPr>
            <a:spLocks noChangeArrowheads="1"/>
          </p:cNvSpPr>
          <p:nvPr/>
        </p:nvSpPr>
        <p:spPr bwMode="auto">
          <a:xfrm flipV="1">
            <a:off x="1881421" y="3624683"/>
            <a:ext cx="457200" cy="1171041"/>
          </a:xfrm>
          <a:prstGeom prst="upArrow">
            <a:avLst>
              <a:gd name="adj1" fmla="val 50000"/>
              <a:gd name="adj2" fmla="val 37500"/>
            </a:avLst>
          </a:prstGeom>
          <a:solidFill>
            <a:srgbClr val="FFCC00"/>
          </a:solidFill>
          <a:ln w="9525">
            <a:noFill/>
            <a:miter lim="800000"/>
            <a:headEnd/>
            <a:tailEnd/>
          </a:ln>
        </p:spPr>
        <p:txBody>
          <a:bodyPr wrap="none" anchor="ctr"/>
          <a:lstStyle/>
          <a:p>
            <a:endParaRPr lang="en-AU"/>
          </a:p>
        </p:txBody>
      </p:sp>
      <p:sp>
        <p:nvSpPr>
          <p:cNvPr id="50" name="Text Box 39"/>
          <p:cNvSpPr txBox="1">
            <a:spLocks noChangeArrowheads="1"/>
          </p:cNvSpPr>
          <p:nvPr/>
        </p:nvSpPr>
        <p:spPr bwMode="auto">
          <a:xfrm>
            <a:off x="2270466" y="3727895"/>
            <a:ext cx="657222" cy="584775"/>
          </a:xfrm>
          <a:prstGeom prst="rect">
            <a:avLst/>
          </a:prstGeom>
          <a:noFill/>
          <a:ln w="9525">
            <a:noFill/>
            <a:miter lim="800000"/>
            <a:headEnd/>
            <a:tailEnd/>
          </a:ln>
        </p:spPr>
        <p:txBody>
          <a:bodyPr wrap="square">
            <a:spAutoFit/>
          </a:bodyPr>
          <a:lstStyle/>
          <a:p>
            <a:pPr>
              <a:spcBef>
                <a:spcPct val="50000"/>
              </a:spcBef>
            </a:pPr>
            <a:r>
              <a:rPr lang="en-US" sz="3200" b="1" dirty="0" smtClean="0">
                <a:solidFill>
                  <a:schemeClr val="tx2">
                    <a:lumMod val="50000"/>
                  </a:schemeClr>
                </a:solidFill>
              </a:rPr>
              <a:t>F</a:t>
            </a:r>
            <a:r>
              <a:rPr lang="en-US" sz="3200" b="1" baseline="-25000" dirty="0" smtClean="0">
                <a:solidFill>
                  <a:schemeClr val="tx2">
                    <a:lumMod val="50000"/>
                  </a:schemeClr>
                </a:solidFill>
              </a:rPr>
              <a:t>c</a:t>
            </a:r>
            <a:endParaRPr lang="en-US" b="1" baseline="-25000" dirty="0">
              <a:solidFill>
                <a:schemeClr val="tx2">
                  <a:lumMod val="50000"/>
                </a:schemeClr>
              </a:solidFill>
            </a:endParaRPr>
          </a:p>
        </p:txBody>
      </p:sp>
      <p:sp>
        <p:nvSpPr>
          <p:cNvPr id="18467" name="AutoShape 35"/>
          <p:cNvSpPr>
            <a:spLocks noChangeArrowheads="1"/>
          </p:cNvSpPr>
          <p:nvPr/>
        </p:nvSpPr>
        <p:spPr bwMode="auto">
          <a:xfrm>
            <a:off x="1898940" y="3881632"/>
            <a:ext cx="457200" cy="609600"/>
          </a:xfrm>
          <a:prstGeom prst="downArrow">
            <a:avLst>
              <a:gd name="adj1" fmla="val 50000"/>
              <a:gd name="adj2" fmla="val 33333"/>
            </a:avLst>
          </a:prstGeom>
          <a:solidFill>
            <a:schemeClr val="accent2"/>
          </a:solidFill>
          <a:ln w="9525">
            <a:noFill/>
            <a:miter lim="800000"/>
            <a:headEnd/>
            <a:tailEnd/>
          </a:ln>
        </p:spPr>
        <p:txBody>
          <a:bodyPr wrap="none" anchor="ctr"/>
          <a:lstStyle/>
          <a:p>
            <a:endParaRPr lang="en-AU"/>
          </a:p>
        </p:txBody>
      </p:sp>
      <p:sp>
        <p:nvSpPr>
          <p:cNvPr id="18470" name="AutoShape 38"/>
          <p:cNvSpPr>
            <a:spLocks noChangeArrowheads="1"/>
          </p:cNvSpPr>
          <p:nvPr/>
        </p:nvSpPr>
        <p:spPr bwMode="auto">
          <a:xfrm flipV="1">
            <a:off x="1898940" y="3637717"/>
            <a:ext cx="457200" cy="599605"/>
          </a:xfrm>
          <a:prstGeom prst="upArrow">
            <a:avLst>
              <a:gd name="adj1" fmla="val 50000"/>
              <a:gd name="adj2" fmla="val 37500"/>
            </a:avLst>
          </a:prstGeom>
          <a:solidFill>
            <a:schemeClr val="tx2">
              <a:lumMod val="50000"/>
            </a:schemeClr>
          </a:solidFill>
          <a:ln w="9525">
            <a:noFill/>
            <a:miter lim="800000"/>
            <a:headEnd/>
            <a:tailEnd/>
          </a:ln>
        </p:spPr>
        <p:txBody>
          <a:bodyPr wrap="none" anchor="ctr"/>
          <a:lstStyle/>
          <a:p>
            <a:endParaRPr lang="en-AU"/>
          </a:p>
        </p:txBody>
      </p:sp>
      <p:sp>
        <p:nvSpPr>
          <p:cNvPr id="52" name="Text Box 33"/>
          <p:cNvSpPr txBox="1">
            <a:spLocks noChangeArrowheads="1"/>
          </p:cNvSpPr>
          <p:nvPr/>
        </p:nvSpPr>
        <p:spPr bwMode="auto">
          <a:xfrm>
            <a:off x="639595" y="1090804"/>
            <a:ext cx="3456357" cy="646331"/>
          </a:xfrm>
          <a:prstGeom prst="rect">
            <a:avLst/>
          </a:prstGeom>
          <a:solidFill>
            <a:srgbClr val="FFCCFF"/>
          </a:solidFill>
          <a:ln w="9525">
            <a:noFill/>
            <a:miter lim="800000"/>
            <a:headEnd/>
            <a:tailEnd/>
          </a:ln>
        </p:spPr>
        <p:txBody>
          <a:bodyPr wrap="square">
            <a:spAutoFit/>
          </a:bodyPr>
          <a:lstStyle/>
          <a:p>
            <a:pPr algn="ctr">
              <a:spcBef>
                <a:spcPct val="50000"/>
              </a:spcBef>
            </a:pPr>
            <a:r>
              <a:rPr lang="en-US" sz="3600" dirty="0" smtClean="0">
                <a:solidFill>
                  <a:schemeClr val="tx2">
                    <a:lumMod val="25000"/>
                  </a:schemeClr>
                </a:solidFill>
              </a:rPr>
              <a:t>At the TOP</a:t>
            </a:r>
            <a:endParaRPr lang="en-US" sz="3600" dirty="0">
              <a:solidFill>
                <a:schemeClr val="tx2">
                  <a:lumMod val="25000"/>
                </a:schemeClr>
              </a:solidFill>
            </a:endParaRPr>
          </a:p>
        </p:txBody>
      </p:sp>
      <p:graphicFrame>
        <p:nvGraphicFramePr>
          <p:cNvPr id="45" name="Object 45"/>
          <p:cNvGraphicFramePr>
            <a:graphicFrameLocks noChangeAspect="1"/>
          </p:cNvGraphicFramePr>
          <p:nvPr>
            <p:extLst>
              <p:ext uri="{D42A27DB-BD31-4B8C-83A1-F6EECF244321}">
                <p14:modId xmlns:p14="http://schemas.microsoft.com/office/powerpoint/2010/main" val="2109594524"/>
              </p:ext>
            </p:extLst>
          </p:nvPr>
        </p:nvGraphicFramePr>
        <p:xfrm>
          <a:off x="4589960" y="5619529"/>
          <a:ext cx="2917370" cy="905815"/>
        </p:xfrm>
        <a:graphic>
          <a:graphicData uri="http://schemas.openxmlformats.org/presentationml/2006/ole">
            <mc:AlternateContent xmlns:mc="http://schemas.openxmlformats.org/markup-compatibility/2006">
              <mc:Choice xmlns:v="urn:schemas-microsoft-com:vml" Requires="v">
                <p:oleObj spid="_x0000_s6324" name="Equation" r:id="rId13" imgW="901440" imgH="419040" progId="Equation.3">
                  <p:embed/>
                </p:oleObj>
              </mc:Choice>
              <mc:Fallback>
                <p:oleObj name="Equation" r:id="rId13" imgW="901440" imgH="419040" progId="Equation.3">
                  <p:embed/>
                  <p:pic>
                    <p:nvPicPr>
                      <p:cNvPr id="0" name=""/>
                      <p:cNvPicPr>
                        <a:picLocks noChangeAspect="1" noChangeArrowheads="1"/>
                      </p:cNvPicPr>
                      <p:nvPr/>
                    </p:nvPicPr>
                    <p:blipFill>
                      <a:blip r:embed="rId14"/>
                      <a:srcRect/>
                      <a:stretch>
                        <a:fillRect/>
                      </a:stretch>
                    </p:blipFill>
                    <p:spPr bwMode="auto">
                      <a:xfrm>
                        <a:off x="4589960" y="5619529"/>
                        <a:ext cx="2917370" cy="905815"/>
                      </a:xfrm>
                      <a:prstGeom prst="rect">
                        <a:avLst/>
                      </a:prstGeom>
                      <a:solidFill>
                        <a:schemeClr val="accent2"/>
                      </a:solidFill>
                      <a:ln w="57150">
                        <a:solidFill>
                          <a:schemeClr val="tx1"/>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26025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250">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7" fill="hold">
                            <p:stCondLst>
                              <p:cond delay="250"/>
                            </p:stCondLst>
                            <p:childTnLst>
                              <p:par>
                                <p:cTn id="8" presetID="11" presetClass="entr" presetSubtype="0" fill="hold" nodeType="afterEffect">
                                  <p:stCondLst>
                                    <p:cond delay="0"/>
                                  </p:stCondLst>
                                  <p:childTnLst>
                                    <p:set>
                                      <p:cBhvr>
                                        <p:cTn id="9" dur="250">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WAV"/>
                                        </p:tgtEl>
                                      </p:cMediaNode>
                                    </p:audio>
                                  </p:subTnLst>
                                </p:cTn>
                              </p:par>
                            </p:childTnLst>
                          </p:cTn>
                        </p:par>
                        <p:par>
                          <p:cTn id="10" fill="hold">
                            <p:stCondLst>
                              <p:cond delay="500"/>
                            </p:stCondLst>
                            <p:childTnLst>
                              <p:par>
                                <p:cTn id="11" presetID="11" presetClass="entr" presetSubtype="0" fill="hold" nodeType="afterEffect">
                                  <p:stCondLst>
                                    <p:cond delay="0"/>
                                  </p:stCondLst>
                                  <p:childTnLst>
                                    <p:set>
                                      <p:cBhvr>
                                        <p:cTn id="12" dur="250">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TYPE.WAV"/>
                                        </p:tgtEl>
                                      </p:cMediaNode>
                                    </p:audio>
                                  </p:subTnLst>
                                </p:cTn>
                              </p:par>
                            </p:childTnLst>
                          </p:cTn>
                        </p:par>
                        <p:par>
                          <p:cTn id="13" fill="hold">
                            <p:stCondLst>
                              <p:cond delay="750"/>
                            </p:stCondLst>
                            <p:childTnLst>
                              <p:par>
                                <p:cTn id="14" presetID="11" presetClass="entr" presetSubtype="0" fill="hold" nodeType="afterEffect">
                                  <p:stCondLst>
                                    <p:cond delay="0"/>
                                  </p:stCondLst>
                                  <p:childTnLst>
                                    <p:set>
                                      <p:cBhvr>
                                        <p:cTn id="15" dur="250">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WAV"/>
                                        </p:tgtEl>
                                      </p:cMediaNode>
                                    </p:audio>
                                  </p:subTnLst>
                                </p:cTn>
                              </p:par>
                            </p:childTnLst>
                          </p:cTn>
                        </p:par>
                        <p:par>
                          <p:cTn id="16" fill="hold">
                            <p:stCondLst>
                              <p:cond delay="1000"/>
                            </p:stCondLst>
                            <p:childTnLst>
                              <p:par>
                                <p:cTn id="17" presetID="11" presetClass="entr" presetSubtype="0" fill="hold" nodeType="afterEffect">
                                  <p:stCondLst>
                                    <p:cond delay="0"/>
                                  </p:stCondLst>
                                  <p:childTnLst>
                                    <p:set>
                                      <p:cBhvr>
                                        <p:cTn id="18" dur="250">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par>
                          <p:cTn id="19" fill="hold">
                            <p:stCondLst>
                              <p:cond delay="1250"/>
                            </p:stCondLst>
                            <p:childTnLst>
                              <p:par>
                                <p:cTn id="20" presetID="11" presetClass="entr" presetSubtype="0" fill="hold" nodeType="afterEffect">
                                  <p:stCondLst>
                                    <p:cond delay="0"/>
                                  </p:stCondLst>
                                  <p:childTnLst>
                                    <p:set>
                                      <p:cBhvr>
                                        <p:cTn id="21" dur="250">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WAV"/>
                                        </p:tgtEl>
                                      </p:cMediaNode>
                                    </p:audio>
                                  </p:subTnLst>
                                </p:cTn>
                              </p:par>
                            </p:childTnLst>
                          </p:cTn>
                        </p:par>
                        <p:par>
                          <p:cTn id="22" fill="hold">
                            <p:stCondLst>
                              <p:cond delay="1500"/>
                            </p:stCondLst>
                            <p:childTnLst>
                              <p:par>
                                <p:cTn id="23" presetID="11" presetClass="entr" presetSubtype="0" fill="hold" nodeType="afterEffect">
                                  <p:stCondLst>
                                    <p:cond delay="0"/>
                                  </p:stCondLst>
                                  <p:childTnLst>
                                    <p:set>
                                      <p:cBhvr>
                                        <p:cTn id="24" dur="250">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par>
                          <p:cTn id="25" fill="hold">
                            <p:stCondLst>
                              <p:cond delay="1750"/>
                            </p:stCondLst>
                            <p:childTnLst>
                              <p:par>
                                <p:cTn id="26" presetID="11" presetClass="entr" presetSubtype="0" fill="hold" nodeType="afterEffect">
                                  <p:stCondLst>
                                    <p:cond delay="0"/>
                                  </p:stCondLst>
                                  <p:childTnLst>
                                    <p:set>
                                      <p:cBhvr>
                                        <p:cTn id="27" dur="250">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3" name="WHOOSH.WAV"/>
                                        </p:tgtEl>
                                      </p:cMediaNode>
                                    </p:audio>
                                  </p:sub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65"/>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5" name="CAMERA.WAV"/>
                                        </p:tgtEl>
                                      </p:cMediaNode>
                                    </p:audio>
                                  </p:subTnLst>
                                </p:cTn>
                              </p:par>
                              <p:par>
                                <p:cTn id="39" presetID="1" presetClass="entr" presetSubtype="0" fill="hold" grpId="0" nodeType="withEffect">
                                  <p:stCondLst>
                                    <p:cond delay="0"/>
                                  </p:stCondLst>
                                  <p:childTnLst>
                                    <p:set>
                                      <p:cBhvr>
                                        <p:cTn id="40" dur="1" fill="hold">
                                          <p:stCondLst>
                                            <p:cond delay="0"/>
                                          </p:stCondLst>
                                        </p:cTn>
                                        <p:tgtEl>
                                          <p:spTgt spid="18467"/>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6" name="LOGOFF.WAV"/>
                                        </p:tgtEl>
                                      </p:cMediaNode>
                                    </p:audio>
                                  </p:subTnLst>
                                </p:cTn>
                              </p:par>
                              <p:par>
                                <p:cTn id="41" presetID="1" presetClass="entr" presetSubtype="0" fill="hold" grpId="0" nodeType="withEffect">
                                  <p:stCondLst>
                                    <p:cond delay="0"/>
                                  </p:stCondLst>
                                  <p:childTnLst>
                                    <p:set>
                                      <p:cBhvr>
                                        <p:cTn id="42" dur="1" fill="hold">
                                          <p:stCondLst>
                                            <p:cond delay="0"/>
                                          </p:stCondLst>
                                        </p:cTn>
                                        <p:tgtEl>
                                          <p:spTgt spid="1846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5" name="CAMERA.WAV"/>
                                        </p:tgtEl>
                                      </p:cMediaNode>
                                    </p:audio>
                                  </p:subTnLst>
                                </p:cTn>
                              </p:par>
                              <p:par>
                                <p:cTn id="43" presetID="1" presetClass="entr" presetSubtype="0" fill="hold" grpId="0" nodeType="withEffect">
                                  <p:stCondLst>
                                    <p:cond delay="0"/>
                                  </p:stCondLst>
                                  <p:childTnLst>
                                    <p:set>
                                      <p:cBhvr>
                                        <p:cTn id="44" dur="1" fill="hold">
                                          <p:stCondLst>
                                            <p:cond delay="0"/>
                                          </p:stCondLst>
                                        </p:cTn>
                                        <p:tgtEl>
                                          <p:spTgt spid="1847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7" name="CASHREG.WAV"/>
                                        </p:tgtEl>
                                      </p:cMediaNode>
                                    </p:audio>
                                  </p:subTnLst>
                                </p:cTn>
                              </p:par>
                              <p:par>
                                <p:cTn id="45" presetID="1" presetClass="entr" presetSubtype="0" fill="hold" grpId="0" nodeType="withEffect">
                                  <p:stCondLst>
                                    <p:cond delay="0"/>
                                  </p:stCondLst>
                                  <p:childTnLst>
                                    <p:set>
                                      <p:cBhvr>
                                        <p:cTn id="46" dur="1" fill="hold">
                                          <p:stCondLst>
                                            <p:cond delay="0"/>
                                          </p:stCondLst>
                                        </p:cTn>
                                        <p:tgtEl>
                                          <p:spTgt spid="18471"/>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5" name="CAMERA.WAV"/>
                                        </p:tgtEl>
                                      </p:cMediaNode>
                                    </p:audio>
                                  </p:subTnLst>
                                </p:cTn>
                              </p:par>
                              <p:par>
                                <p:cTn id="47" presetID="1" presetClass="entr" presetSubtype="0" fill="hold" nodeType="withEffect">
                                  <p:stCondLst>
                                    <p:cond delay="0"/>
                                  </p:stCondLst>
                                  <p:childTnLst>
                                    <p:set>
                                      <p:cBhvr>
                                        <p:cTn id="48" dur="1" fill="hold">
                                          <p:stCondLst>
                                            <p:cond delay="0"/>
                                          </p:stCondLst>
                                        </p:cTn>
                                        <p:tgtEl>
                                          <p:spTgt spid="184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childTnLst>
                                  <p:subTnLst>
                                    <p:audio>
                                      <p:cMediaNode>
                                        <p:cTn display="0" masterRel="sameClick">
                                          <p:stCondLst>
                                            <p:cond evt="begin" delay="0">
                                              <p:tn val="54"/>
                                            </p:cond>
                                          </p:stCondLst>
                                          <p:endCondLst>
                                            <p:cond evt="onStopAudio" delay="0">
                                              <p:tgtEl>
                                                <p:sldTgt/>
                                              </p:tgtEl>
                                            </p:cond>
                                          </p:endCondLst>
                                        </p:cTn>
                                        <p:tgtEl>
                                          <p:sndTgt r:embed="rId7" name="CASHREG.WAV"/>
                                        </p:tgtEl>
                                      </p:cMediaNode>
                                    </p:audio>
                                  </p:sub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5" name="CAMERA.WAV"/>
                                        </p:tgtEl>
                                      </p:cMediaNode>
                                    </p:audio>
                                  </p:sub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8" name="The Microsoft Sou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2" grpId="0" animBg="1"/>
      <p:bldP spid="18465" grpId="0" animBg="1" autoUpdateAnimBg="0"/>
      <p:bldP spid="18469" grpId="0" autoUpdateAnimBg="0"/>
      <p:bldP spid="18471" grpId="0" autoUpdateAnimBg="0"/>
      <p:bldP spid="18473" grpId="0" autoUpdateAnimBg="0"/>
      <p:bldP spid="18478" grpId="0" animBg="1" autoUpdateAnimBg="0"/>
      <p:bldP spid="49" grpId="0" animBg="1"/>
      <p:bldP spid="50" grpId="0" autoUpdateAnimBg="0"/>
      <p:bldP spid="18467" grpId="0" animBg="1"/>
      <p:bldP spid="184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smtClean="0">
                <a:latin typeface="+mn-lt"/>
              </a:rPr>
              <a:t>Vertical </a:t>
            </a:r>
            <a:r>
              <a:rPr lang="en-AU" dirty="0" smtClean="0">
                <a:latin typeface="+mn-lt"/>
              </a:rPr>
              <a:t>Circular Motion</a:t>
            </a:r>
            <a:endParaRPr lang="en-US" dirty="0">
              <a:latin typeface="+mn-lt"/>
            </a:endParaRPr>
          </a:p>
        </p:txBody>
      </p:sp>
      <p:sp>
        <p:nvSpPr>
          <p:cNvPr id="3" name="Content Placeholder 2"/>
          <p:cNvSpPr>
            <a:spLocks noGrp="1"/>
          </p:cNvSpPr>
          <p:nvPr>
            <p:ph idx="1"/>
          </p:nvPr>
        </p:nvSpPr>
        <p:spPr>
          <a:xfrm>
            <a:off x="611560" y="1447800"/>
            <a:ext cx="7848872" cy="2413248"/>
          </a:xfrm>
          <a:solidFill>
            <a:schemeClr val="tx2">
              <a:lumMod val="10000"/>
              <a:alpha val="45000"/>
            </a:schemeClr>
          </a:solidFill>
        </p:spPr>
        <p:txBody>
          <a:bodyPr>
            <a:normAutofit/>
          </a:bodyPr>
          <a:lstStyle/>
          <a:p>
            <a:pPr>
              <a:buNone/>
            </a:pPr>
            <a:r>
              <a:rPr lang="en-AU" sz="2400" u="sng" dirty="0" smtClean="0"/>
              <a:t>Example 1.4g:</a:t>
            </a:r>
            <a:r>
              <a:rPr lang="en-AU" sz="2400" dirty="0" smtClean="0">
                <a:solidFill>
                  <a:schemeClr val="tx2"/>
                </a:solidFill>
              </a:rPr>
              <a:t> </a:t>
            </a:r>
            <a:r>
              <a:rPr lang="en-US" sz="2400" dirty="0" smtClean="0">
                <a:solidFill>
                  <a:schemeClr val="accent1">
                    <a:lumMod val="60000"/>
                    <a:lumOff val="40000"/>
                  </a:schemeClr>
                </a:solidFill>
              </a:rPr>
              <a:t>A ball at the end of a string is revolving at a steady state in a vertical circle of radius 1.1 m. If its speed is 3.75 m s-1 and its mass is 0.355 kg, calculate the tension in the string at the top of the path and the bottom of the path.</a:t>
            </a:r>
          </a:p>
        </p:txBody>
      </p:sp>
    </p:spTree>
    <p:extLst>
      <p:ext uri="{BB962C8B-B14F-4D97-AF65-F5344CB8AC3E}">
        <p14:creationId xmlns:p14="http://schemas.microsoft.com/office/powerpoint/2010/main" val="34829640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smtClean="0">
                <a:latin typeface="+mn-lt"/>
              </a:rPr>
              <a:t>Vertical </a:t>
            </a:r>
            <a:r>
              <a:rPr lang="en-AU" dirty="0" smtClean="0">
                <a:latin typeface="+mn-lt"/>
              </a:rPr>
              <a:t>Circular Motion</a:t>
            </a:r>
            <a:endParaRPr lang="en-US" dirty="0">
              <a:latin typeface="+mn-lt"/>
            </a:endParaRPr>
          </a:p>
        </p:txBody>
      </p:sp>
      <p:sp>
        <p:nvSpPr>
          <p:cNvPr id="3" name="Content Placeholder 2"/>
          <p:cNvSpPr>
            <a:spLocks noGrp="1"/>
          </p:cNvSpPr>
          <p:nvPr>
            <p:ph idx="1"/>
          </p:nvPr>
        </p:nvSpPr>
        <p:spPr>
          <a:xfrm>
            <a:off x="778906" y="1447800"/>
            <a:ext cx="7719274" cy="2413248"/>
          </a:xfrm>
          <a:solidFill>
            <a:schemeClr val="tx2">
              <a:lumMod val="10000"/>
              <a:alpha val="45000"/>
            </a:schemeClr>
          </a:solidFill>
        </p:spPr>
        <p:txBody>
          <a:bodyPr>
            <a:normAutofit/>
          </a:bodyPr>
          <a:lstStyle/>
          <a:p>
            <a:pPr>
              <a:buNone/>
            </a:pPr>
            <a:r>
              <a:rPr lang="en-AU" sz="2400" u="sng" dirty="0" smtClean="0"/>
              <a:t>Example 1.4h:</a:t>
            </a:r>
            <a:r>
              <a:rPr lang="en-AU" sz="2400" dirty="0" smtClean="0">
                <a:solidFill>
                  <a:schemeClr val="tx2"/>
                </a:solidFill>
              </a:rPr>
              <a:t> </a:t>
            </a:r>
            <a:r>
              <a:rPr lang="en-US" sz="2400" dirty="0" smtClean="0">
                <a:solidFill>
                  <a:schemeClr val="accent1">
                    <a:lumMod val="60000"/>
                    <a:lumOff val="40000"/>
                  </a:schemeClr>
                </a:solidFill>
              </a:rPr>
              <a:t>The Woolworths Shopping Centre wants to construct a speed hump in the car park and restrict the speed limit to 5 km h-1. What should the radius of the hump be if the car lifts off the surface when the speed exceeds this limit?</a:t>
            </a:r>
          </a:p>
        </p:txBody>
      </p:sp>
    </p:spTree>
    <p:extLst>
      <p:ext uri="{BB962C8B-B14F-4D97-AF65-F5344CB8AC3E}">
        <p14:creationId xmlns:p14="http://schemas.microsoft.com/office/powerpoint/2010/main" val="3482964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smtClean="0">
                <a:latin typeface="+mn-lt"/>
              </a:rPr>
              <a:t>Vertical </a:t>
            </a:r>
            <a:r>
              <a:rPr lang="en-AU" dirty="0" smtClean="0">
                <a:latin typeface="+mn-lt"/>
              </a:rPr>
              <a:t>Circular Motion</a:t>
            </a:r>
            <a:endParaRPr lang="en-US" dirty="0">
              <a:latin typeface="+mn-lt"/>
            </a:endParaRPr>
          </a:p>
        </p:txBody>
      </p:sp>
      <p:sp>
        <p:nvSpPr>
          <p:cNvPr id="3" name="Content Placeholder 2"/>
          <p:cNvSpPr>
            <a:spLocks noGrp="1"/>
          </p:cNvSpPr>
          <p:nvPr>
            <p:ph idx="1"/>
          </p:nvPr>
        </p:nvSpPr>
        <p:spPr>
          <a:xfrm>
            <a:off x="685346" y="1412776"/>
            <a:ext cx="7765322" cy="1548960"/>
          </a:xfrm>
          <a:solidFill>
            <a:schemeClr val="tx2">
              <a:lumMod val="10000"/>
              <a:alpha val="45000"/>
            </a:schemeClr>
          </a:solidFill>
        </p:spPr>
        <p:txBody>
          <a:bodyPr>
            <a:normAutofit/>
          </a:bodyPr>
          <a:lstStyle/>
          <a:p>
            <a:pPr>
              <a:buNone/>
            </a:pPr>
            <a:r>
              <a:rPr lang="en-AU" sz="2400" u="sng" dirty="0" smtClean="0"/>
              <a:t>Example 1.4i:</a:t>
            </a:r>
            <a:r>
              <a:rPr lang="en-AU" sz="2400" dirty="0" smtClean="0">
                <a:solidFill>
                  <a:schemeClr val="tx2"/>
                </a:solidFill>
              </a:rPr>
              <a:t> </a:t>
            </a:r>
            <a:r>
              <a:rPr lang="en-US" sz="2400" dirty="0" smtClean="0">
                <a:solidFill>
                  <a:schemeClr val="accent1">
                    <a:lumMod val="60000"/>
                    <a:lumOff val="40000"/>
                  </a:schemeClr>
                </a:solidFill>
              </a:rPr>
              <a:t>A fan with blades 25.4 cm in diameter is rotating at a rate of 1740 rpm. What is the speed of a point at the tip of one blade of the fan?</a:t>
            </a:r>
            <a:endParaRPr lang="en-US" sz="2400" dirty="0">
              <a:solidFill>
                <a:schemeClr val="accent1">
                  <a:lumMod val="60000"/>
                  <a:lumOff val="40000"/>
                </a:schemeClr>
              </a:solidFill>
            </a:endParaRPr>
          </a:p>
        </p:txBody>
      </p:sp>
    </p:spTree>
    <p:extLst>
      <p:ext uri="{BB962C8B-B14F-4D97-AF65-F5344CB8AC3E}">
        <p14:creationId xmlns:p14="http://schemas.microsoft.com/office/powerpoint/2010/main" val="3482964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4928593"/>
          </a:xfrm>
          <a:prstGeom prst="rect">
            <a:avLst/>
          </a:prstGeom>
          <a:solidFill>
            <a:schemeClr val="tx2">
              <a:lumMod val="10000"/>
              <a:alpha val="45000"/>
            </a:schemeClr>
          </a:solidFill>
          <a:ln w="9525">
            <a:noFill/>
            <a:miter lim="800000"/>
            <a:headEnd/>
            <a:tailEnd/>
          </a:ln>
        </p:spPr>
        <p:txBody>
          <a:bodyPr wrap="square">
            <a:spAutoFit/>
          </a:bodyPr>
          <a:lstStyle/>
          <a:p>
            <a:pPr marL="0" indent="0">
              <a:spcBef>
                <a:spcPts val="0"/>
              </a:spcBef>
              <a:buNone/>
            </a:pPr>
            <a:r>
              <a:rPr lang="en-AU" sz="2400" u="sng" dirty="0" smtClean="0"/>
              <a:t>Example 1.4j:</a:t>
            </a:r>
            <a:r>
              <a:rPr lang="en-AU" sz="2400" dirty="0" smtClean="0">
                <a:solidFill>
                  <a:schemeClr val="tx2"/>
                </a:solidFill>
              </a:rPr>
              <a:t> </a:t>
            </a:r>
            <a:r>
              <a:rPr lang="en-AU" sz="2400" dirty="0">
                <a:solidFill>
                  <a:schemeClr val="accent1">
                    <a:lumMod val="60000"/>
                    <a:lumOff val="40000"/>
                  </a:schemeClr>
                </a:solidFill>
              </a:rPr>
              <a:t>During a car rally it is quite common to see a </a:t>
            </a:r>
            <a:r>
              <a:rPr lang="en-AU" sz="2400" dirty="0" smtClean="0">
                <a:solidFill>
                  <a:schemeClr val="accent1">
                    <a:lumMod val="60000"/>
                    <a:lumOff val="40000"/>
                  </a:schemeClr>
                </a:solidFill>
              </a:rPr>
              <a:t>car travelling </a:t>
            </a:r>
            <a:r>
              <a:rPr lang="en-AU" sz="2400" dirty="0">
                <a:solidFill>
                  <a:schemeClr val="accent1">
                    <a:lumMod val="60000"/>
                    <a:lumOff val="40000"/>
                  </a:schemeClr>
                </a:solidFill>
              </a:rPr>
              <a:t>at high speed become airborne as it </a:t>
            </a:r>
            <a:r>
              <a:rPr lang="en-AU" sz="2400" dirty="0" smtClean="0">
                <a:solidFill>
                  <a:schemeClr val="accent1">
                    <a:lumMod val="60000"/>
                    <a:lumOff val="40000"/>
                  </a:schemeClr>
                </a:solidFill>
              </a:rPr>
              <a:t>travels over </a:t>
            </a:r>
            <a:r>
              <a:rPr lang="en-AU" sz="2400" dirty="0">
                <a:solidFill>
                  <a:schemeClr val="accent1">
                    <a:lumMod val="60000"/>
                    <a:lumOff val="40000"/>
                  </a:schemeClr>
                </a:solidFill>
              </a:rPr>
              <a:t>a rise in the road. This occurs because the </a:t>
            </a:r>
            <a:r>
              <a:rPr lang="en-AU" sz="2400" dirty="0" smtClean="0">
                <a:solidFill>
                  <a:schemeClr val="accent1">
                    <a:lumMod val="60000"/>
                    <a:lumOff val="40000"/>
                  </a:schemeClr>
                </a:solidFill>
              </a:rPr>
              <a:t>speed of </a:t>
            </a:r>
            <a:r>
              <a:rPr lang="en-AU" sz="2400" dirty="0">
                <a:solidFill>
                  <a:schemeClr val="accent1">
                    <a:lumMod val="60000"/>
                    <a:lumOff val="40000"/>
                  </a:schemeClr>
                </a:solidFill>
              </a:rPr>
              <a:t>the car is too great for the radius of curvature </a:t>
            </a:r>
            <a:r>
              <a:rPr lang="en-AU" sz="2400" dirty="0" smtClean="0">
                <a:solidFill>
                  <a:schemeClr val="accent1">
                    <a:lumMod val="60000"/>
                    <a:lumOff val="40000"/>
                  </a:schemeClr>
                </a:solidFill>
              </a:rPr>
              <a:t>of the </a:t>
            </a:r>
            <a:r>
              <a:rPr lang="en-AU" sz="2400" dirty="0">
                <a:solidFill>
                  <a:schemeClr val="accent1">
                    <a:lumMod val="60000"/>
                    <a:lumOff val="40000"/>
                  </a:schemeClr>
                </a:solidFill>
              </a:rPr>
              <a:t>road</a:t>
            </a:r>
            <a:r>
              <a:rPr lang="en-AU" sz="2400" dirty="0" smtClean="0">
                <a:solidFill>
                  <a:schemeClr val="accent1">
                    <a:lumMod val="60000"/>
                    <a:lumOff val="40000"/>
                  </a:schemeClr>
                </a:solidFill>
              </a:rPr>
              <a:t>. Assume a rally car of mass 1110 kg hits a rise of radius 4.5 m. </a:t>
            </a:r>
          </a:p>
          <a:p>
            <a:pPr marL="0" indent="0">
              <a:spcBef>
                <a:spcPts val="0"/>
              </a:spcBef>
              <a:buNone/>
            </a:pPr>
            <a:r>
              <a:rPr lang="en-AU" sz="2400" dirty="0" smtClean="0">
                <a:solidFill>
                  <a:schemeClr val="accent1">
                    <a:lumMod val="60000"/>
                    <a:lumOff val="40000"/>
                  </a:schemeClr>
                </a:solidFill>
              </a:rPr>
              <a:t>What is the minimum </a:t>
            </a:r>
          </a:p>
          <a:p>
            <a:pPr marL="0" indent="0">
              <a:spcBef>
                <a:spcPts val="0"/>
              </a:spcBef>
              <a:buNone/>
            </a:pPr>
            <a:r>
              <a:rPr lang="en-AU" sz="2400" dirty="0" smtClean="0">
                <a:solidFill>
                  <a:schemeClr val="accent1">
                    <a:lumMod val="60000"/>
                    <a:lumOff val="40000"/>
                  </a:schemeClr>
                </a:solidFill>
              </a:rPr>
              <a:t>speed would it need </a:t>
            </a:r>
          </a:p>
          <a:p>
            <a:pPr marL="0" indent="0">
              <a:spcBef>
                <a:spcPts val="0"/>
              </a:spcBef>
              <a:buNone/>
            </a:pPr>
            <a:r>
              <a:rPr lang="en-AU" sz="2400" dirty="0" smtClean="0">
                <a:solidFill>
                  <a:schemeClr val="accent1">
                    <a:lumMod val="60000"/>
                    <a:lumOff val="40000"/>
                  </a:schemeClr>
                </a:solidFill>
              </a:rPr>
              <a:t>to be travelling in </a:t>
            </a:r>
          </a:p>
          <a:p>
            <a:pPr marL="0" indent="0">
              <a:spcBef>
                <a:spcPts val="0"/>
              </a:spcBef>
              <a:buNone/>
            </a:pPr>
            <a:r>
              <a:rPr lang="en-AU" sz="2400" dirty="0" smtClean="0">
                <a:solidFill>
                  <a:schemeClr val="accent1">
                    <a:lumMod val="60000"/>
                    <a:lumOff val="40000"/>
                  </a:schemeClr>
                </a:solidFill>
              </a:rPr>
              <a:t>order to experience </a:t>
            </a:r>
          </a:p>
          <a:p>
            <a:pPr marL="0" indent="0">
              <a:spcBef>
                <a:spcPts val="0"/>
              </a:spcBef>
              <a:buNone/>
            </a:pPr>
            <a:r>
              <a:rPr lang="en-AU" sz="2400" dirty="0" smtClean="0">
                <a:solidFill>
                  <a:schemeClr val="accent1">
                    <a:lumMod val="60000"/>
                    <a:lumOff val="40000"/>
                  </a:schemeClr>
                </a:solidFill>
              </a:rPr>
              <a:t>lift off the ground.</a:t>
            </a:r>
            <a:endParaRPr lang="en-AU" sz="2400" dirty="0">
              <a:solidFill>
                <a:schemeClr val="accent1">
                  <a:lumMod val="60000"/>
                  <a:lumOff val="40000"/>
                </a:schemeClr>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Vertical Circular Motion</a:t>
            </a:r>
            <a:endParaRPr lang="en-AU" dirty="0">
              <a:latin typeface="+mn-l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500007"/>
            <a:ext cx="5364088" cy="3352555"/>
          </a:xfrm>
          <a:prstGeom prst="rect">
            <a:avLst/>
          </a:prstGeom>
        </p:spPr>
      </p:pic>
    </p:spTree>
    <p:extLst>
      <p:ext uri="{BB962C8B-B14F-4D97-AF65-F5344CB8AC3E}">
        <p14:creationId xmlns:p14="http://schemas.microsoft.com/office/powerpoint/2010/main" val="35173943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0" y="980728"/>
            <a:ext cx="9144000" cy="5170646"/>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spcBef>
                <a:spcPts val="0"/>
              </a:spcBef>
              <a:buNone/>
            </a:pPr>
            <a:r>
              <a:rPr lang="en-AU" sz="2200" u="sng" dirty="0" smtClean="0"/>
              <a:t>Example 1.4k:</a:t>
            </a:r>
            <a:r>
              <a:rPr lang="en-AU" sz="2200" dirty="0" smtClean="0">
                <a:solidFill>
                  <a:schemeClr val="tx2"/>
                </a:solidFill>
              </a:rPr>
              <a:t> </a:t>
            </a:r>
            <a:r>
              <a:rPr lang="en-AU" sz="2200" dirty="0">
                <a:solidFill>
                  <a:schemeClr val="accent1">
                    <a:lumMod val="60000"/>
                    <a:lumOff val="40000"/>
                  </a:schemeClr>
                </a:solidFill>
              </a:rPr>
              <a:t>A student arranges a toy car track with a vertical loop of </a:t>
            </a:r>
            <a:r>
              <a:rPr lang="en-AU" sz="2200" dirty="0" smtClean="0">
                <a:solidFill>
                  <a:schemeClr val="accent1">
                    <a:lumMod val="60000"/>
                    <a:lumOff val="40000"/>
                  </a:schemeClr>
                </a:solidFill>
              </a:rPr>
              <a:t>radius 0.200 </a:t>
            </a:r>
            <a:r>
              <a:rPr lang="en-AU" sz="2200" dirty="0">
                <a:solidFill>
                  <a:schemeClr val="accent1">
                    <a:lumMod val="60000"/>
                    <a:lumOff val="40000"/>
                  </a:schemeClr>
                </a:solidFill>
              </a:rPr>
              <a:t>m, as </a:t>
            </a:r>
            <a:r>
              <a:rPr lang="en-AU" sz="2200" dirty="0" smtClean="0">
                <a:solidFill>
                  <a:schemeClr val="accent1">
                    <a:lumMod val="60000"/>
                    <a:lumOff val="40000"/>
                  </a:schemeClr>
                </a:solidFill>
              </a:rPr>
              <a:t>shown. A </a:t>
            </a:r>
            <a:r>
              <a:rPr lang="en-AU" sz="2200" dirty="0">
                <a:solidFill>
                  <a:schemeClr val="accent1">
                    <a:lumMod val="60000"/>
                    <a:lumOff val="40000"/>
                  </a:schemeClr>
                </a:solidFill>
              </a:rPr>
              <a:t>car of mass 150.0 g is released from a height of 1.00 m at point </a:t>
            </a:r>
            <a:r>
              <a:rPr lang="en-AU" sz="2200" dirty="0" smtClean="0">
                <a:solidFill>
                  <a:schemeClr val="accent1">
                    <a:lumMod val="60000"/>
                    <a:lumOff val="40000"/>
                  </a:schemeClr>
                </a:solidFill>
              </a:rPr>
              <a:t>X. The </a:t>
            </a:r>
            <a:r>
              <a:rPr lang="en-AU" sz="2200" dirty="0">
                <a:solidFill>
                  <a:schemeClr val="accent1">
                    <a:lumMod val="60000"/>
                    <a:lumOff val="40000"/>
                  </a:schemeClr>
                </a:solidFill>
              </a:rPr>
              <a:t>car rolls down the track and travels around the loop. </a:t>
            </a:r>
            <a:r>
              <a:rPr lang="en-AU" sz="2200" dirty="0" smtClean="0">
                <a:solidFill>
                  <a:schemeClr val="accent1">
                    <a:lumMod val="60000"/>
                    <a:lumOff val="40000"/>
                  </a:schemeClr>
                </a:solidFill>
              </a:rPr>
              <a:t>Assuming </a:t>
            </a:r>
            <a:r>
              <a:rPr lang="en-AU" sz="2200" b="1" i="1" dirty="0" smtClean="0">
                <a:solidFill>
                  <a:schemeClr val="accent1">
                    <a:lumMod val="60000"/>
                    <a:lumOff val="40000"/>
                  </a:schemeClr>
                </a:solidFill>
              </a:rPr>
              <a:t>g </a:t>
            </a:r>
            <a:r>
              <a:rPr lang="en-AU" sz="2200" dirty="0">
                <a:solidFill>
                  <a:schemeClr val="accent1">
                    <a:lumMod val="60000"/>
                    <a:lumOff val="40000"/>
                  </a:schemeClr>
                </a:solidFill>
              </a:rPr>
              <a:t>is −9.80 m s</a:t>
            </a:r>
            <a:r>
              <a:rPr lang="en-AU" sz="2200" baseline="30000" dirty="0">
                <a:solidFill>
                  <a:schemeClr val="accent1">
                    <a:lumMod val="60000"/>
                    <a:lumOff val="40000"/>
                  </a:schemeClr>
                </a:solidFill>
              </a:rPr>
              <a:t>–2</a:t>
            </a:r>
            <a:r>
              <a:rPr lang="en-AU" sz="2200" dirty="0">
                <a:solidFill>
                  <a:schemeClr val="accent1">
                    <a:lumMod val="60000"/>
                    <a:lumOff val="40000"/>
                  </a:schemeClr>
                </a:solidFill>
              </a:rPr>
              <a:t>, and ignoring friction, calculate the</a:t>
            </a:r>
            <a:r>
              <a:rPr lang="en-AU" sz="2200" dirty="0" smtClean="0">
                <a:solidFill>
                  <a:schemeClr val="accent1">
                    <a:lumMod val="60000"/>
                    <a:lumOff val="40000"/>
                  </a:schemeClr>
                </a:solidFill>
              </a:rPr>
              <a:t>: </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a:pPr>
            <a:r>
              <a:rPr lang="en-AU" sz="2200" dirty="0" smtClean="0">
                <a:solidFill>
                  <a:schemeClr val="accent1">
                    <a:lumMod val="60000"/>
                    <a:lumOff val="40000"/>
                  </a:schemeClr>
                </a:solidFill>
              </a:rPr>
              <a:t>speed </a:t>
            </a:r>
            <a:r>
              <a:rPr lang="en-AU" sz="2200" dirty="0">
                <a:solidFill>
                  <a:schemeClr val="accent1">
                    <a:lumMod val="60000"/>
                    <a:lumOff val="40000"/>
                  </a:schemeClr>
                </a:solidFill>
              </a:rPr>
              <a:t>of the car as it reaches the bottom of the loop, point </a:t>
            </a:r>
            <a:r>
              <a:rPr lang="en-AU" sz="2200" dirty="0" smtClean="0">
                <a:solidFill>
                  <a:schemeClr val="accent1">
                    <a:lumMod val="60000"/>
                    <a:lumOff val="40000"/>
                  </a:schemeClr>
                </a:solidFill>
              </a:rPr>
              <a:t>Y.</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a:pPr>
            <a:r>
              <a:rPr lang="en-AU" sz="2200" dirty="0" smtClean="0">
                <a:solidFill>
                  <a:schemeClr val="accent1">
                    <a:lumMod val="60000"/>
                    <a:lumOff val="40000"/>
                  </a:schemeClr>
                </a:solidFill>
              </a:rPr>
              <a:t>centripetal </a:t>
            </a:r>
            <a:r>
              <a:rPr lang="en-AU" sz="2200" dirty="0">
                <a:solidFill>
                  <a:schemeClr val="accent1">
                    <a:lumMod val="60000"/>
                    <a:lumOff val="40000"/>
                  </a:schemeClr>
                </a:solidFill>
              </a:rPr>
              <a:t>acceleration of the car at point </a:t>
            </a:r>
            <a:r>
              <a:rPr lang="en-AU" sz="2200" dirty="0" smtClean="0">
                <a:solidFill>
                  <a:schemeClr val="accent1">
                    <a:lumMod val="60000"/>
                    <a:lumOff val="40000"/>
                  </a:schemeClr>
                </a:solidFill>
              </a:rPr>
              <a:t>Y.</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a:pPr>
            <a:r>
              <a:rPr lang="en-AU" sz="2200" dirty="0" smtClean="0">
                <a:solidFill>
                  <a:schemeClr val="accent1">
                    <a:lumMod val="60000"/>
                    <a:lumOff val="40000"/>
                  </a:schemeClr>
                </a:solidFill>
              </a:rPr>
              <a:t>reaction </a:t>
            </a:r>
            <a:r>
              <a:rPr lang="en-AU" sz="2200" dirty="0">
                <a:solidFill>
                  <a:schemeClr val="accent1">
                    <a:lumMod val="60000"/>
                    <a:lumOff val="40000"/>
                  </a:schemeClr>
                </a:solidFill>
              </a:rPr>
              <a:t>force of the track </a:t>
            </a:r>
            <a:r>
              <a:rPr lang="en-AU" sz="2200" dirty="0" smtClean="0">
                <a:solidFill>
                  <a:schemeClr val="accent1">
                    <a:lumMod val="60000"/>
                    <a:lumOff val="40000"/>
                  </a:schemeClr>
                </a:solidFill>
              </a:rPr>
              <a:t>on </a:t>
            </a:r>
            <a:r>
              <a:rPr lang="en-AU" sz="2200" dirty="0">
                <a:solidFill>
                  <a:schemeClr val="accent1">
                    <a:lumMod val="60000"/>
                    <a:lumOff val="40000"/>
                  </a:schemeClr>
                </a:solidFill>
              </a:rPr>
              <a:t>the car at point </a:t>
            </a:r>
            <a:r>
              <a:rPr lang="en-AU" sz="2200" dirty="0" smtClean="0">
                <a:solidFill>
                  <a:schemeClr val="accent1">
                    <a:lumMod val="60000"/>
                    <a:lumOff val="40000"/>
                  </a:schemeClr>
                </a:solidFill>
              </a:rPr>
              <a:t>Y.</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a:pPr>
            <a:r>
              <a:rPr lang="en-AU" sz="2200" dirty="0" smtClean="0">
                <a:solidFill>
                  <a:schemeClr val="accent1">
                    <a:lumMod val="60000"/>
                    <a:lumOff val="40000"/>
                  </a:schemeClr>
                </a:solidFill>
              </a:rPr>
              <a:t>speed </a:t>
            </a:r>
            <a:r>
              <a:rPr lang="en-AU" sz="2200" dirty="0">
                <a:solidFill>
                  <a:schemeClr val="accent1">
                    <a:lumMod val="60000"/>
                    <a:lumOff val="40000"/>
                  </a:schemeClr>
                </a:solidFill>
              </a:rPr>
              <a:t>of the car as it </a:t>
            </a:r>
            <a:r>
              <a:rPr lang="en-AU" sz="2200" dirty="0" smtClean="0">
                <a:solidFill>
                  <a:schemeClr val="accent1">
                    <a:lumMod val="60000"/>
                    <a:lumOff val="40000"/>
                  </a:schemeClr>
                </a:solidFill>
              </a:rPr>
              <a:t>reaches </a:t>
            </a:r>
            <a:r>
              <a:rPr lang="en-AU" sz="2200" dirty="0">
                <a:solidFill>
                  <a:schemeClr val="accent1">
                    <a:lumMod val="60000"/>
                    <a:lumOff val="40000"/>
                  </a:schemeClr>
                </a:solidFill>
              </a:rPr>
              <a:t>the top of the loop </a:t>
            </a:r>
            <a:r>
              <a:rPr lang="en-AU" sz="2200" dirty="0" smtClean="0">
                <a:solidFill>
                  <a:schemeClr val="accent1">
                    <a:lumMod val="60000"/>
                    <a:lumOff val="40000"/>
                  </a:schemeClr>
                </a:solidFill>
              </a:rPr>
              <a:t>at </a:t>
            </a:r>
            <a:r>
              <a:rPr lang="en-AU" sz="2200" dirty="0">
                <a:solidFill>
                  <a:schemeClr val="accent1">
                    <a:lumMod val="60000"/>
                    <a:lumOff val="40000"/>
                  </a:schemeClr>
                </a:solidFill>
              </a:rPr>
              <a:t>point </a:t>
            </a:r>
            <a:r>
              <a:rPr lang="en-AU" sz="2200" dirty="0" smtClean="0">
                <a:solidFill>
                  <a:schemeClr val="accent1">
                    <a:lumMod val="60000"/>
                    <a:lumOff val="40000"/>
                  </a:schemeClr>
                </a:solidFill>
              </a:rPr>
              <a:t>Z.</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a:pPr>
            <a:r>
              <a:rPr lang="en-AU" sz="2200" dirty="0" smtClean="0">
                <a:solidFill>
                  <a:schemeClr val="accent1">
                    <a:lumMod val="60000"/>
                    <a:lumOff val="40000"/>
                  </a:schemeClr>
                </a:solidFill>
              </a:rPr>
              <a:t>reaction </a:t>
            </a:r>
            <a:r>
              <a:rPr lang="en-AU" sz="2200" dirty="0">
                <a:solidFill>
                  <a:schemeClr val="accent1">
                    <a:lumMod val="60000"/>
                    <a:lumOff val="40000"/>
                  </a:schemeClr>
                </a:solidFill>
              </a:rPr>
              <a:t>force of the </a:t>
            </a:r>
            <a:r>
              <a:rPr lang="en-AU" sz="2200" dirty="0" smtClean="0">
                <a:solidFill>
                  <a:schemeClr val="accent1">
                    <a:lumMod val="60000"/>
                    <a:lumOff val="40000"/>
                  </a:schemeClr>
                </a:solidFill>
              </a:rPr>
              <a:t>track on </a:t>
            </a:r>
          </a:p>
          <a:p>
            <a:pPr marL="0" indent="0">
              <a:lnSpc>
                <a:spcPct val="100000"/>
              </a:lnSpc>
              <a:spcBef>
                <a:spcPts val="0"/>
              </a:spcBef>
              <a:buNone/>
              <a:tabLst>
                <a:tab pos="446088" algn="l"/>
              </a:tabLst>
            </a:pPr>
            <a:r>
              <a:rPr lang="en-AU" sz="2200" dirty="0" smtClean="0">
                <a:solidFill>
                  <a:schemeClr val="accent1">
                    <a:lumMod val="60000"/>
                    <a:lumOff val="40000"/>
                  </a:schemeClr>
                </a:solidFill>
              </a:rPr>
              <a:t>	the </a:t>
            </a:r>
            <a:r>
              <a:rPr lang="en-AU" sz="2200" dirty="0">
                <a:solidFill>
                  <a:schemeClr val="accent1">
                    <a:lumMod val="60000"/>
                    <a:lumOff val="40000"/>
                  </a:schemeClr>
                </a:solidFill>
              </a:rPr>
              <a:t>car at point </a:t>
            </a:r>
            <a:r>
              <a:rPr lang="en-AU" sz="2200" dirty="0" smtClean="0">
                <a:solidFill>
                  <a:schemeClr val="accent1">
                    <a:lumMod val="60000"/>
                    <a:lumOff val="40000"/>
                  </a:schemeClr>
                </a:solidFill>
              </a:rPr>
              <a:t>Z.</a:t>
            </a:r>
            <a:endParaRPr lang="en-AU" sz="2200" dirty="0">
              <a:solidFill>
                <a:schemeClr val="accent1">
                  <a:lumMod val="60000"/>
                  <a:lumOff val="40000"/>
                </a:schemeClr>
              </a:solidFill>
            </a:endParaRPr>
          </a:p>
          <a:p>
            <a:pPr marL="457200" indent="-457200">
              <a:lnSpc>
                <a:spcPct val="100000"/>
              </a:lnSpc>
              <a:spcBef>
                <a:spcPts val="0"/>
              </a:spcBef>
              <a:buFont typeface="+mj-lt"/>
              <a:buAutoNum type="alphaLcParenR" startAt="6"/>
            </a:pPr>
            <a:r>
              <a:rPr lang="en-AU" sz="2200" dirty="0" smtClean="0">
                <a:solidFill>
                  <a:schemeClr val="accent1">
                    <a:lumMod val="60000"/>
                    <a:lumOff val="40000"/>
                  </a:schemeClr>
                </a:solidFill>
              </a:rPr>
              <a:t>release </a:t>
            </a:r>
            <a:r>
              <a:rPr lang="en-AU" sz="2200" dirty="0">
                <a:solidFill>
                  <a:schemeClr val="accent1">
                    <a:lumMod val="60000"/>
                    <a:lumOff val="40000"/>
                  </a:schemeClr>
                </a:solidFill>
              </a:rPr>
              <a:t>height from </a:t>
            </a:r>
            <a:r>
              <a:rPr lang="en-AU" sz="2200" dirty="0" smtClean="0">
                <a:solidFill>
                  <a:schemeClr val="accent1">
                    <a:lumMod val="60000"/>
                    <a:lumOff val="40000"/>
                  </a:schemeClr>
                </a:solidFill>
              </a:rPr>
              <a:t>which the </a:t>
            </a:r>
          </a:p>
          <a:p>
            <a:pPr marL="0" indent="0">
              <a:lnSpc>
                <a:spcPct val="100000"/>
              </a:lnSpc>
              <a:spcBef>
                <a:spcPts val="0"/>
              </a:spcBef>
              <a:buNone/>
              <a:tabLst>
                <a:tab pos="446088" algn="l"/>
              </a:tabLst>
            </a:pPr>
            <a:r>
              <a:rPr lang="en-AU" sz="2200" dirty="0">
                <a:solidFill>
                  <a:schemeClr val="accent1">
                    <a:lumMod val="60000"/>
                    <a:lumOff val="40000"/>
                  </a:schemeClr>
                </a:solidFill>
              </a:rPr>
              <a:t>	</a:t>
            </a:r>
            <a:r>
              <a:rPr lang="en-AU" sz="2200" dirty="0" smtClean="0">
                <a:solidFill>
                  <a:schemeClr val="accent1">
                    <a:lumMod val="60000"/>
                    <a:lumOff val="40000"/>
                  </a:schemeClr>
                </a:solidFill>
              </a:rPr>
              <a:t>car </a:t>
            </a:r>
            <a:r>
              <a:rPr lang="en-AU" sz="2200" dirty="0">
                <a:solidFill>
                  <a:schemeClr val="accent1">
                    <a:lumMod val="60000"/>
                    <a:lumOff val="40000"/>
                  </a:schemeClr>
                </a:solidFill>
              </a:rPr>
              <a:t>will just </a:t>
            </a:r>
            <a:r>
              <a:rPr lang="en-AU" sz="2200" dirty="0" smtClean="0">
                <a:solidFill>
                  <a:schemeClr val="accent1">
                    <a:lumMod val="60000"/>
                    <a:lumOff val="40000"/>
                  </a:schemeClr>
                </a:solidFill>
              </a:rPr>
              <a:t>maintain contact </a:t>
            </a:r>
          </a:p>
          <a:p>
            <a:pPr marL="0" indent="0">
              <a:lnSpc>
                <a:spcPct val="100000"/>
              </a:lnSpc>
              <a:spcBef>
                <a:spcPts val="0"/>
              </a:spcBef>
              <a:buNone/>
              <a:tabLst>
                <a:tab pos="446088" algn="l"/>
              </a:tabLst>
            </a:pPr>
            <a:r>
              <a:rPr lang="en-AU" sz="2200" dirty="0">
                <a:solidFill>
                  <a:schemeClr val="accent1">
                    <a:lumMod val="60000"/>
                    <a:lumOff val="40000"/>
                  </a:schemeClr>
                </a:solidFill>
              </a:rPr>
              <a:t>	</a:t>
            </a:r>
            <a:r>
              <a:rPr lang="en-AU" sz="2200" dirty="0" smtClean="0">
                <a:solidFill>
                  <a:schemeClr val="accent1">
                    <a:lumMod val="60000"/>
                    <a:lumOff val="40000"/>
                  </a:schemeClr>
                </a:solidFill>
              </a:rPr>
              <a:t>with the track </a:t>
            </a:r>
            <a:r>
              <a:rPr lang="en-AU" sz="2200" dirty="0">
                <a:solidFill>
                  <a:schemeClr val="accent1">
                    <a:lumMod val="60000"/>
                    <a:lumOff val="40000"/>
                  </a:schemeClr>
                </a:solidFill>
              </a:rPr>
              <a:t>as it </a:t>
            </a:r>
            <a:r>
              <a:rPr lang="en-AU" sz="2200" dirty="0" smtClean="0">
                <a:solidFill>
                  <a:schemeClr val="accent1">
                    <a:lumMod val="60000"/>
                    <a:lumOff val="40000"/>
                  </a:schemeClr>
                </a:solidFill>
              </a:rPr>
              <a:t>travels past</a:t>
            </a:r>
          </a:p>
          <a:p>
            <a:pPr marL="0" indent="0">
              <a:lnSpc>
                <a:spcPct val="100000"/>
              </a:lnSpc>
              <a:spcBef>
                <a:spcPts val="0"/>
              </a:spcBef>
              <a:buNone/>
              <a:tabLst>
                <a:tab pos="446088" algn="l"/>
              </a:tabLst>
            </a:pPr>
            <a:r>
              <a:rPr lang="en-AU" sz="2200" dirty="0">
                <a:solidFill>
                  <a:schemeClr val="accent1">
                    <a:lumMod val="60000"/>
                    <a:lumOff val="40000"/>
                  </a:schemeClr>
                </a:solidFill>
              </a:rPr>
              <a:t>	</a:t>
            </a:r>
            <a:r>
              <a:rPr lang="en-AU" sz="2200" dirty="0" smtClean="0">
                <a:solidFill>
                  <a:schemeClr val="accent1">
                    <a:lumMod val="60000"/>
                    <a:lumOff val="40000"/>
                  </a:schemeClr>
                </a:solidFill>
              </a:rPr>
              <a:t>point </a:t>
            </a:r>
            <a:r>
              <a:rPr lang="en-AU" sz="2200" dirty="0">
                <a:solidFill>
                  <a:schemeClr val="accent1">
                    <a:lumMod val="60000"/>
                    <a:lumOff val="40000"/>
                  </a:schemeClr>
                </a:solidFill>
              </a:rPr>
              <a:t>Z.</a:t>
            </a: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Vertical Circular Motion</a:t>
            </a:r>
            <a:endParaRPr lang="en-AU" dirty="0">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962" y="4077072"/>
            <a:ext cx="4743685" cy="2780928"/>
          </a:xfrm>
          <a:prstGeom prst="rect">
            <a:avLst/>
          </a:prstGeom>
        </p:spPr>
      </p:pic>
    </p:spTree>
    <p:extLst>
      <p:ext uri="{BB962C8B-B14F-4D97-AF65-F5344CB8AC3E}">
        <p14:creationId xmlns:p14="http://schemas.microsoft.com/office/powerpoint/2010/main" val="3316700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95536" y="1196752"/>
            <a:ext cx="8424936" cy="3451201"/>
          </a:xfrm>
          <a:prstGeom prst="rect">
            <a:avLst/>
          </a:prstGeom>
          <a:solidFill>
            <a:schemeClr val="tx2">
              <a:lumMod val="10000"/>
              <a:alpha val="45000"/>
            </a:schemeClr>
          </a:solidFill>
          <a:ln w="9525">
            <a:noFill/>
            <a:miter lim="800000"/>
            <a:headEnd/>
            <a:tailEnd/>
          </a:ln>
        </p:spPr>
        <p:txBody>
          <a:bodyPr wrap="square">
            <a:spAutoFit/>
          </a:bodyPr>
          <a:lstStyle/>
          <a:p>
            <a:pPr marL="0" indent="0">
              <a:buNone/>
            </a:pPr>
            <a:r>
              <a:rPr lang="en-AU" sz="2400" u="sng" dirty="0" smtClean="0"/>
              <a:t>Example 1.4l:</a:t>
            </a:r>
            <a:r>
              <a:rPr lang="en-AU" sz="2400" dirty="0" smtClean="0">
                <a:solidFill>
                  <a:schemeClr val="tx2"/>
                </a:solidFill>
              </a:rPr>
              <a:t> </a:t>
            </a:r>
            <a:r>
              <a:rPr lang="en-AU" sz="2400" dirty="0">
                <a:solidFill>
                  <a:schemeClr val="accent1">
                    <a:lumMod val="60000"/>
                    <a:lumOff val="40000"/>
                  </a:schemeClr>
                </a:solidFill>
              </a:rPr>
              <a:t>consider a ride of radius 15 m </a:t>
            </a:r>
            <a:r>
              <a:rPr lang="en-AU" sz="2400" dirty="0" smtClean="0">
                <a:solidFill>
                  <a:schemeClr val="accent1">
                    <a:lumMod val="60000"/>
                    <a:lumOff val="40000"/>
                  </a:schemeClr>
                </a:solidFill>
              </a:rPr>
              <a:t>in a </a:t>
            </a:r>
            <a:r>
              <a:rPr lang="en-AU" sz="2400" dirty="0">
                <a:solidFill>
                  <a:schemeClr val="accent1">
                    <a:lumMod val="60000"/>
                    <a:lumOff val="40000"/>
                  </a:schemeClr>
                </a:solidFill>
              </a:rPr>
              <a:t>simple vertical </a:t>
            </a:r>
            <a:r>
              <a:rPr lang="en-AU" sz="2400" dirty="0" smtClean="0">
                <a:solidFill>
                  <a:schemeClr val="accent1">
                    <a:lumMod val="60000"/>
                    <a:lumOff val="40000"/>
                  </a:schemeClr>
                </a:solidFill>
              </a:rPr>
              <a:t>circle. </a:t>
            </a:r>
            <a:r>
              <a:rPr lang="en-AU" sz="2400" dirty="0">
                <a:solidFill>
                  <a:schemeClr val="accent1">
                    <a:lumMod val="60000"/>
                    <a:lumOff val="40000"/>
                  </a:schemeClr>
                </a:solidFill>
              </a:rPr>
              <a:t>It is possible </a:t>
            </a:r>
            <a:r>
              <a:rPr lang="en-AU" sz="2400" dirty="0" smtClean="0">
                <a:solidFill>
                  <a:schemeClr val="accent1">
                    <a:lumMod val="60000"/>
                    <a:lumOff val="40000"/>
                  </a:schemeClr>
                </a:solidFill>
              </a:rPr>
              <a:t>to calculate </a:t>
            </a:r>
            <a:r>
              <a:rPr lang="en-AU" sz="2400" dirty="0">
                <a:solidFill>
                  <a:schemeClr val="accent1">
                    <a:lumMod val="60000"/>
                    <a:lumOff val="40000"/>
                  </a:schemeClr>
                </a:solidFill>
              </a:rPr>
              <a:t>the speed that would ensure that a </a:t>
            </a:r>
            <a:r>
              <a:rPr lang="en-AU" sz="2400" dirty="0" smtClean="0">
                <a:solidFill>
                  <a:schemeClr val="accent1">
                    <a:lumMod val="60000"/>
                    <a:lumOff val="40000"/>
                  </a:schemeClr>
                </a:solidFill>
              </a:rPr>
              <a:t>rider cannot </a:t>
            </a:r>
            <a:r>
              <a:rPr lang="en-AU" sz="2400" dirty="0">
                <a:solidFill>
                  <a:schemeClr val="accent1">
                    <a:lumMod val="60000"/>
                    <a:lumOff val="40000"/>
                  </a:schemeClr>
                </a:solidFill>
              </a:rPr>
              <a:t>fall </a:t>
            </a:r>
            <a:r>
              <a:rPr lang="en-AU" sz="2400" dirty="0" smtClean="0">
                <a:solidFill>
                  <a:schemeClr val="accent1">
                    <a:lumMod val="60000"/>
                    <a:lumOff val="40000"/>
                  </a:schemeClr>
                </a:solidFill>
              </a:rPr>
              <a:t>out, yet still experiences zero g.  We </a:t>
            </a:r>
            <a:r>
              <a:rPr lang="en-AU" sz="2400" dirty="0">
                <a:solidFill>
                  <a:schemeClr val="accent1">
                    <a:lumMod val="60000"/>
                    <a:lumOff val="40000"/>
                  </a:schemeClr>
                </a:solidFill>
              </a:rPr>
              <a:t>will assume that the person </a:t>
            </a:r>
            <a:r>
              <a:rPr lang="en-AU" sz="2400" dirty="0" smtClean="0">
                <a:solidFill>
                  <a:schemeClr val="accent1">
                    <a:lumMod val="60000"/>
                    <a:lumOff val="40000"/>
                  </a:schemeClr>
                </a:solidFill>
              </a:rPr>
              <a:t>has a </a:t>
            </a:r>
            <a:r>
              <a:rPr lang="en-AU" sz="2400" dirty="0">
                <a:solidFill>
                  <a:schemeClr val="accent1">
                    <a:lumMod val="60000"/>
                    <a:lumOff val="40000"/>
                  </a:schemeClr>
                </a:solidFill>
              </a:rPr>
              <a:t>mass of 45 kg and that </a:t>
            </a:r>
            <a:r>
              <a:rPr lang="en-AU" sz="2400" dirty="0" smtClean="0">
                <a:solidFill>
                  <a:schemeClr val="accent1">
                    <a:lumMod val="60000"/>
                    <a:lumOff val="40000"/>
                  </a:schemeClr>
                </a:solidFill>
              </a:rPr>
              <a:t>gravity</a:t>
            </a:r>
            <a:r>
              <a:rPr lang="en-AU" sz="2400" i="1" dirty="0" smtClean="0">
                <a:solidFill>
                  <a:schemeClr val="accent1">
                    <a:lumMod val="60000"/>
                    <a:lumOff val="40000"/>
                  </a:schemeClr>
                </a:solidFill>
              </a:rPr>
              <a:t> </a:t>
            </a:r>
            <a:r>
              <a:rPr lang="en-AU" sz="2400" dirty="0">
                <a:solidFill>
                  <a:schemeClr val="accent1">
                    <a:lumMod val="60000"/>
                    <a:lumOff val="40000"/>
                  </a:schemeClr>
                </a:solidFill>
              </a:rPr>
              <a:t>is −9.80 m s</a:t>
            </a:r>
            <a:r>
              <a:rPr lang="en-AU" sz="2400" baseline="30000" dirty="0">
                <a:solidFill>
                  <a:schemeClr val="accent1">
                    <a:lumMod val="60000"/>
                    <a:lumOff val="40000"/>
                  </a:schemeClr>
                </a:solidFill>
              </a:rPr>
              <a:t>–2</a:t>
            </a:r>
            <a:r>
              <a:rPr lang="en-AU" sz="2400" dirty="0">
                <a:solidFill>
                  <a:schemeClr val="accent1">
                    <a:lumMod val="60000"/>
                    <a:lumOff val="40000"/>
                  </a:schemeClr>
                </a:solidFill>
              </a:rPr>
              <a:t>. </a:t>
            </a:r>
          </a:p>
          <a:p>
            <a:pPr marL="446088" indent="-446088">
              <a:buAutoNum type="alphaLcParenR"/>
            </a:pPr>
            <a:r>
              <a:rPr lang="en-AU" sz="2400" dirty="0" smtClean="0">
                <a:solidFill>
                  <a:schemeClr val="accent1">
                    <a:lumMod val="60000"/>
                    <a:lumOff val="40000"/>
                  </a:schemeClr>
                </a:solidFill>
              </a:rPr>
              <a:t>Draw a diagram showing all the forces and dimensions.</a:t>
            </a:r>
          </a:p>
          <a:p>
            <a:pPr marL="446088" indent="-446088">
              <a:buAutoNum type="alphaLcParenR"/>
            </a:pPr>
            <a:r>
              <a:rPr lang="en-AU" sz="2400" dirty="0" smtClean="0">
                <a:solidFill>
                  <a:schemeClr val="accent1">
                    <a:lumMod val="60000"/>
                    <a:lumOff val="40000"/>
                  </a:schemeClr>
                </a:solidFill>
              </a:rPr>
              <a:t>Calculate the ideal velocity. </a:t>
            </a:r>
            <a:endParaRPr lang="en-AU" sz="2400" dirty="0">
              <a:solidFill>
                <a:schemeClr val="accent1">
                  <a:lumMod val="60000"/>
                  <a:lumOff val="40000"/>
                </a:schemeClr>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Vertical Circular Motion</a:t>
            </a:r>
            <a:endParaRPr lang="en-AU" dirty="0">
              <a:latin typeface="+mn-l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42" y="4005063"/>
            <a:ext cx="4104858" cy="2852937"/>
          </a:xfrm>
          <a:prstGeom prst="rect">
            <a:avLst/>
          </a:prstGeom>
        </p:spPr>
      </p:pic>
    </p:spTree>
    <p:extLst>
      <p:ext uri="{BB962C8B-B14F-4D97-AF65-F5344CB8AC3E}">
        <p14:creationId xmlns:p14="http://schemas.microsoft.com/office/powerpoint/2010/main" val="36099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1.4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a:t>
            </a:r>
            <a:r>
              <a:rPr lang="en-AU" sz="2800" dirty="0" smtClean="0">
                <a:solidFill>
                  <a:schemeClr val="bg1"/>
                </a:solidFill>
                <a:latin typeface="Arial" pitchFamily="34" charset="0"/>
                <a:cs typeface="Arial" pitchFamily="34" charset="0"/>
              </a:rPr>
              <a:t>1.3, page 16-21 and answer </a:t>
            </a:r>
            <a:endParaRPr lang="en-AU" sz="2800" dirty="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&amp; Q2 </a:t>
            </a:r>
            <a:r>
              <a:rPr lang="en-AU" sz="2800" dirty="0">
                <a:solidFill>
                  <a:schemeClr val="bg1"/>
                </a:solidFill>
                <a:latin typeface="Arial" pitchFamily="34" charset="0"/>
                <a:cs typeface="Arial" pitchFamily="34" charset="0"/>
              </a:rPr>
              <a:t>Set </a:t>
            </a:r>
            <a:r>
              <a:rPr lang="en-AU" sz="2800" dirty="0" smtClean="0">
                <a:solidFill>
                  <a:schemeClr val="bg1"/>
                </a:solidFill>
                <a:latin typeface="Arial" pitchFamily="34" charset="0"/>
                <a:cs typeface="Arial" pitchFamily="34" charset="0"/>
              </a:rPr>
              <a:t>1.3</a:t>
            </a:r>
          </a:p>
          <a:p>
            <a:pPr marL="0" indent="0">
              <a:spcAft>
                <a:spcPts val="1200"/>
              </a:spcAft>
              <a:buNone/>
            </a:pPr>
            <a:r>
              <a:rPr lang="en-AU" sz="2800" dirty="0" smtClean="0">
                <a:solidFill>
                  <a:schemeClr val="bg1"/>
                </a:solidFill>
                <a:latin typeface="Arial" pitchFamily="34" charset="0"/>
                <a:cs typeface="Arial" pitchFamily="34" charset="0"/>
              </a:rPr>
              <a:t>     by </a:t>
            </a:r>
            <a:r>
              <a:rPr lang="en-AU" sz="2800" dirty="0">
                <a:solidFill>
                  <a:schemeClr val="bg1"/>
                </a:solidFill>
                <a:latin typeface="Arial" pitchFamily="34" charset="0"/>
                <a:cs typeface="Arial" pitchFamily="34" charset="0"/>
              </a:rPr>
              <a:t>next lesson.</a:t>
            </a:r>
          </a:p>
        </p:txBody>
      </p:sp>
    </p:spTree>
    <p:extLst>
      <p:ext uri="{BB962C8B-B14F-4D97-AF65-F5344CB8AC3E}">
        <p14:creationId xmlns:p14="http://schemas.microsoft.com/office/powerpoint/2010/main" val="366024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0"/>
            <a:ext cx="7765321" cy="1326321"/>
          </a:xfrm>
        </p:spPr>
        <p:txBody>
          <a:bodyPr/>
          <a:lstStyle/>
          <a:p>
            <a:r>
              <a:rPr lang="en-AU" dirty="0" smtClean="0"/>
              <a:t>GRAPHICAL EQUATIONS OF MOTION in Vertical Context</a:t>
            </a:r>
            <a:endParaRPr lang="en-AU" dirty="0"/>
          </a:p>
        </p:txBody>
      </p:sp>
      <p:sp>
        <p:nvSpPr>
          <p:cNvPr id="3" name="Content Placeholder 2"/>
          <p:cNvSpPr>
            <a:spLocks noGrp="1"/>
          </p:cNvSpPr>
          <p:nvPr>
            <p:ph idx="1"/>
          </p:nvPr>
        </p:nvSpPr>
        <p:spPr>
          <a:xfrm>
            <a:off x="0" y="1291676"/>
            <a:ext cx="5580112" cy="5566324"/>
          </a:xfrm>
        </p:spPr>
        <p:txBody>
          <a:bodyPr>
            <a:noAutofit/>
          </a:bodyPr>
          <a:lstStyle/>
          <a:p>
            <a:pPr marL="0" indent="0">
              <a:lnSpc>
                <a:spcPct val="100000"/>
              </a:lnSpc>
              <a:spcBef>
                <a:spcPts val="0"/>
              </a:spcBef>
              <a:buNone/>
            </a:pPr>
            <a:r>
              <a:rPr lang="en-AU" sz="2400" u="sng" dirty="0"/>
              <a:t>Finding </a:t>
            </a:r>
            <a:r>
              <a:rPr lang="en-AU" sz="2400" u="sng" dirty="0" smtClean="0"/>
              <a:t>acceleration</a:t>
            </a:r>
            <a:endParaRPr lang="en-AU" sz="2400" u="sng" dirty="0"/>
          </a:p>
          <a:p>
            <a:pPr>
              <a:lnSpc>
                <a:spcPct val="100000"/>
              </a:lnSpc>
              <a:spcBef>
                <a:spcPts val="0"/>
              </a:spcBef>
            </a:pPr>
            <a:r>
              <a:rPr lang="en-AU" sz="2400" dirty="0" smtClean="0"/>
              <a:t>It is </a:t>
            </a:r>
            <a:r>
              <a:rPr lang="en-AU" sz="2400" dirty="0"/>
              <a:t>the </a:t>
            </a:r>
            <a:r>
              <a:rPr lang="en-AU" sz="2400" dirty="0" smtClean="0"/>
              <a:t>gradient of </a:t>
            </a:r>
            <a:r>
              <a:rPr lang="en-AU" sz="2400" dirty="0"/>
              <a:t>the line.</a:t>
            </a:r>
          </a:p>
          <a:p>
            <a:pPr>
              <a:lnSpc>
                <a:spcPct val="100000"/>
              </a:lnSpc>
              <a:spcBef>
                <a:spcPts val="0"/>
              </a:spcBef>
            </a:pPr>
            <a:r>
              <a:rPr lang="en-AU" sz="2400" dirty="0" smtClean="0"/>
              <a:t>Gradient </a:t>
            </a:r>
            <a:r>
              <a:rPr lang="en-AU" sz="2400" dirty="0"/>
              <a:t>= </a:t>
            </a:r>
            <a:r>
              <a:rPr lang="en-AU" sz="2400" dirty="0" smtClean="0"/>
              <a:t>a </a:t>
            </a:r>
            <a:r>
              <a:rPr lang="en-AU" sz="2400" dirty="0"/>
              <a:t>= </a:t>
            </a:r>
            <a:r>
              <a:rPr lang="en-AU" sz="2400" u="sng" dirty="0" smtClean="0"/>
              <a:t>(</a:t>
            </a:r>
            <a:r>
              <a:rPr lang="en-AU" sz="2400" u="sng" dirty="0"/>
              <a:t>v – u</a:t>
            </a:r>
            <a:r>
              <a:rPr lang="en-AU" sz="2400" u="sng" dirty="0" smtClean="0"/>
              <a:t>)</a:t>
            </a:r>
          </a:p>
          <a:p>
            <a:pPr marL="0" indent="0">
              <a:lnSpc>
                <a:spcPct val="100000"/>
              </a:lnSpc>
              <a:spcBef>
                <a:spcPts val="0"/>
              </a:spcBef>
              <a:buNone/>
            </a:pPr>
            <a:r>
              <a:rPr lang="en-AU" sz="2400" dirty="0" smtClean="0"/>
              <a:t>                                  </a:t>
            </a:r>
            <a:r>
              <a:rPr lang="en-AU" sz="2400" dirty="0" smtClean="0">
                <a:latin typeface="Times New Roman" panose="02020603050405020304" pitchFamily="18" charset="0"/>
                <a:cs typeface="Times New Roman" panose="02020603050405020304" pitchFamily="18" charset="0"/>
              </a:rPr>
              <a:t>∆</a:t>
            </a:r>
            <a:r>
              <a:rPr lang="en-AU" sz="2400" dirty="0" smtClean="0"/>
              <a:t>t</a:t>
            </a:r>
            <a:endParaRPr lang="en-AU" sz="2400" dirty="0"/>
          </a:p>
          <a:p>
            <a:pPr marL="0" indent="0">
              <a:lnSpc>
                <a:spcPct val="100000"/>
              </a:lnSpc>
              <a:spcBef>
                <a:spcPts val="0"/>
              </a:spcBef>
              <a:buNone/>
            </a:pPr>
            <a:r>
              <a:rPr lang="en-AU" sz="2400" u="sng" dirty="0" smtClean="0"/>
              <a:t>Finding displacement</a:t>
            </a:r>
          </a:p>
          <a:p>
            <a:pPr>
              <a:lnSpc>
                <a:spcPct val="100000"/>
              </a:lnSpc>
              <a:spcBef>
                <a:spcPts val="0"/>
              </a:spcBef>
            </a:pPr>
            <a:r>
              <a:rPr lang="en-AU" sz="2400" dirty="0" smtClean="0"/>
              <a:t>It is the area under the line.</a:t>
            </a:r>
          </a:p>
          <a:p>
            <a:pPr>
              <a:lnSpc>
                <a:spcPct val="100000"/>
              </a:lnSpc>
              <a:spcBef>
                <a:spcPts val="0"/>
              </a:spcBef>
              <a:tabLst>
                <a:tab pos="1524000" algn="l"/>
              </a:tabLst>
            </a:pPr>
            <a:r>
              <a:rPr lang="en-AU" sz="2400" dirty="0" smtClean="0"/>
              <a:t>Area = s 	= </a:t>
            </a:r>
            <a:r>
              <a:rPr lang="en-AU" sz="2400" dirty="0"/>
              <a:t>u </a:t>
            </a:r>
            <a:r>
              <a:rPr lang="en-AU" sz="2400" dirty="0" smtClean="0"/>
              <a:t>t + ½ (v – u)t </a:t>
            </a:r>
          </a:p>
          <a:p>
            <a:pPr marL="0" indent="0">
              <a:lnSpc>
                <a:spcPct val="100000"/>
              </a:lnSpc>
              <a:spcBef>
                <a:spcPts val="0"/>
              </a:spcBef>
              <a:buNone/>
              <a:tabLst>
                <a:tab pos="1524000" algn="l"/>
              </a:tabLst>
            </a:pPr>
            <a:r>
              <a:rPr lang="en-AU" sz="2400" dirty="0" smtClean="0"/>
              <a:t>               	= </a:t>
            </a:r>
            <a:r>
              <a:rPr lang="en-AU" sz="2400" dirty="0"/>
              <a:t>u </a:t>
            </a:r>
            <a:r>
              <a:rPr lang="en-AU" sz="2400" dirty="0" smtClean="0"/>
              <a:t>t + ½ </a:t>
            </a:r>
            <a:r>
              <a:rPr lang="en-AU" sz="2400" dirty="0"/>
              <a:t>[ </a:t>
            </a:r>
            <a:r>
              <a:rPr lang="en-AU" sz="2400" u="sng" dirty="0"/>
              <a:t>(v – u)</a:t>
            </a:r>
            <a:r>
              <a:rPr lang="en-AU" sz="2400" dirty="0"/>
              <a:t> t ] t </a:t>
            </a:r>
            <a:endParaRPr lang="en-AU" sz="2400" dirty="0" smtClean="0"/>
          </a:p>
          <a:p>
            <a:pPr marL="0" indent="0">
              <a:lnSpc>
                <a:spcPct val="100000"/>
              </a:lnSpc>
              <a:spcBef>
                <a:spcPts val="0"/>
              </a:spcBef>
              <a:buNone/>
            </a:pPr>
            <a:r>
              <a:rPr lang="en-AU" sz="2400" dirty="0" smtClean="0"/>
              <a:t>                                             t</a:t>
            </a:r>
          </a:p>
          <a:p>
            <a:pPr marL="0" indent="0">
              <a:lnSpc>
                <a:spcPct val="100000"/>
              </a:lnSpc>
              <a:spcBef>
                <a:spcPts val="0"/>
              </a:spcBef>
              <a:buNone/>
            </a:pPr>
            <a:r>
              <a:rPr lang="en-AU" sz="2400" dirty="0" smtClean="0"/>
              <a:t>	</a:t>
            </a:r>
            <a:r>
              <a:rPr lang="en-AU" sz="2400" dirty="0"/>
              <a:t>	</a:t>
            </a:r>
            <a:r>
              <a:rPr lang="en-AU" sz="2400" dirty="0" smtClean="0"/>
              <a:t>where   </a:t>
            </a:r>
            <a:r>
              <a:rPr lang="en-AU" sz="2400" dirty="0"/>
              <a:t>a = </a:t>
            </a:r>
            <a:r>
              <a:rPr lang="en-AU" sz="2400" u="sng" dirty="0"/>
              <a:t>(v – u)</a:t>
            </a:r>
          </a:p>
          <a:p>
            <a:pPr marL="0" indent="0">
              <a:lnSpc>
                <a:spcPct val="100000"/>
              </a:lnSpc>
              <a:spcBef>
                <a:spcPts val="0"/>
              </a:spcBef>
              <a:buNone/>
            </a:pPr>
            <a:r>
              <a:rPr lang="en-AU" sz="2400" dirty="0" smtClean="0"/>
              <a:t>			</a:t>
            </a:r>
            <a:r>
              <a:rPr lang="en-AU" sz="2400" dirty="0"/>
              <a:t> </a:t>
            </a:r>
            <a:r>
              <a:rPr lang="en-AU" sz="2400" dirty="0" smtClean="0"/>
              <a:t>             t</a:t>
            </a:r>
          </a:p>
          <a:p>
            <a:pPr>
              <a:lnSpc>
                <a:spcPct val="100000"/>
              </a:lnSpc>
              <a:spcBef>
                <a:spcPts val="0"/>
              </a:spcBef>
              <a:tabLst>
                <a:tab pos="1252538" algn="l"/>
              </a:tabLst>
            </a:pPr>
            <a:r>
              <a:rPr lang="en-AU" sz="2400" dirty="0" smtClean="0"/>
              <a:t>Hence	= u </a:t>
            </a:r>
            <a:r>
              <a:rPr lang="en-AU" sz="2400" dirty="0"/>
              <a:t>t</a:t>
            </a:r>
            <a:r>
              <a:rPr lang="en-AU" sz="2400" dirty="0" smtClean="0"/>
              <a:t> + ½ [ a t </a:t>
            </a:r>
            <a:r>
              <a:rPr lang="en-AU" sz="2400" dirty="0"/>
              <a:t>] </a:t>
            </a:r>
            <a:r>
              <a:rPr lang="en-AU" sz="2400" dirty="0" smtClean="0"/>
              <a:t>t</a:t>
            </a:r>
          </a:p>
          <a:p>
            <a:pPr marL="0" indent="0">
              <a:lnSpc>
                <a:spcPct val="100000"/>
              </a:lnSpc>
              <a:spcBef>
                <a:spcPts val="0"/>
              </a:spcBef>
              <a:buNone/>
              <a:tabLst>
                <a:tab pos="1252538" algn="l"/>
              </a:tabLst>
            </a:pPr>
            <a:r>
              <a:rPr lang="en-AU" sz="2400" dirty="0"/>
              <a:t>	</a:t>
            </a:r>
            <a:r>
              <a:rPr lang="en-AU" sz="2400" dirty="0" smtClean="0"/>
              <a:t>= u t + ½ a t</a:t>
            </a:r>
            <a:r>
              <a:rPr lang="en-AU" sz="2400" baseline="30000" dirty="0" smtClean="0"/>
              <a:t>2</a:t>
            </a:r>
          </a:p>
          <a:p>
            <a:pPr marL="0" indent="0">
              <a:lnSpc>
                <a:spcPct val="100000"/>
              </a:lnSpc>
              <a:spcBef>
                <a:spcPts val="0"/>
              </a:spcBef>
              <a:buNone/>
            </a:pP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1291676"/>
            <a:ext cx="3995936" cy="3138350"/>
          </a:xfrm>
          <a:prstGeom prst="rect">
            <a:avLst/>
          </a:prstGeom>
        </p:spPr>
      </p:pic>
      <p:sp>
        <p:nvSpPr>
          <p:cNvPr id="5" name="Content Placeholder 2"/>
          <p:cNvSpPr txBox="1">
            <a:spLocks/>
          </p:cNvSpPr>
          <p:nvPr/>
        </p:nvSpPr>
        <p:spPr>
          <a:xfrm>
            <a:off x="5148064" y="4430027"/>
            <a:ext cx="3995936" cy="242797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Font typeface="Arial" panose="020B0604020202020204" pitchFamily="34" charset="0"/>
              <a:buNone/>
            </a:pPr>
            <a:r>
              <a:rPr lang="en-AU" sz="2400" u="sng" dirty="0" smtClean="0"/>
              <a:t>Finding the other equation</a:t>
            </a:r>
          </a:p>
          <a:p>
            <a:pPr>
              <a:lnSpc>
                <a:spcPct val="100000"/>
              </a:lnSpc>
              <a:spcBef>
                <a:spcPts val="0"/>
              </a:spcBef>
            </a:pPr>
            <a:r>
              <a:rPr lang="en-AU" sz="2400" dirty="0" smtClean="0"/>
              <a:t>Substitute t = </a:t>
            </a:r>
            <a:r>
              <a:rPr lang="en-AU" sz="2400" u="sng" dirty="0" smtClean="0"/>
              <a:t>(v </a:t>
            </a:r>
            <a:r>
              <a:rPr lang="en-AU" sz="2400" u="sng" dirty="0"/>
              <a:t>– u)</a:t>
            </a:r>
          </a:p>
          <a:p>
            <a:pPr marL="0" indent="0">
              <a:lnSpc>
                <a:spcPct val="100000"/>
              </a:lnSpc>
              <a:spcBef>
                <a:spcPts val="0"/>
              </a:spcBef>
              <a:buNone/>
            </a:pPr>
            <a:r>
              <a:rPr lang="en-AU" sz="2400" dirty="0"/>
              <a:t>                                </a:t>
            </a:r>
            <a:r>
              <a:rPr lang="en-AU" sz="2400" dirty="0" smtClean="0"/>
              <a:t> a</a:t>
            </a:r>
          </a:p>
          <a:p>
            <a:pPr marL="0" indent="0">
              <a:lnSpc>
                <a:spcPct val="100000"/>
              </a:lnSpc>
              <a:spcBef>
                <a:spcPts val="0"/>
              </a:spcBef>
              <a:buNone/>
              <a:tabLst>
                <a:tab pos="180975" algn="l"/>
              </a:tabLst>
            </a:pPr>
            <a:r>
              <a:rPr lang="en-AU" sz="2400" dirty="0"/>
              <a:t>	</a:t>
            </a:r>
            <a:r>
              <a:rPr lang="en-AU" sz="2400" dirty="0" smtClean="0"/>
              <a:t>into s = </a:t>
            </a:r>
            <a:r>
              <a:rPr lang="en-AU" sz="2400" dirty="0"/>
              <a:t>u t + ½ a t</a:t>
            </a:r>
            <a:r>
              <a:rPr lang="en-AU" sz="2400" baseline="30000" dirty="0"/>
              <a:t>2</a:t>
            </a:r>
          </a:p>
          <a:p>
            <a:pPr marL="0" indent="0">
              <a:lnSpc>
                <a:spcPct val="100000"/>
              </a:lnSpc>
              <a:spcBef>
                <a:spcPts val="0"/>
              </a:spcBef>
              <a:buNone/>
            </a:pPr>
            <a:r>
              <a:rPr lang="en-AU" sz="2400" dirty="0" smtClean="0"/>
              <a:t>Hence v</a:t>
            </a:r>
            <a:r>
              <a:rPr lang="en-AU" sz="2400" baseline="30000" dirty="0" smtClean="0"/>
              <a:t>2</a:t>
            </a:r>
            <a:r>
              <a:rPr lang="en-AU" sz="2400" dirty="0" smtClean="0"/>
              <a:t> = u</a:t>
            </a:r>
            <a:r>
              <a:rPr lang="en-AU" sz="2400" baseline="30000" dirty="0" smtClean="0"/>
              <a:t>2</a:t>
            </a:r>
            <a:r>
              <a:rPr lang="en-AU" sz="2400" dirty="0" smtClean="0"/>
              <a:t> + 2 a s</a:t>
            </a:r>
            <a:endParaRPr lang="en-AU" sz="2400" dirty="0"/>
          </a:p>
          <a:p>
            <a:pPr>
              <a:lnSpc>
                <a:spcPct val="100000"/>
              </a:lnSpc>
              <a:spcBef>
                <a:spcPts val="0"/>
              </a:spcBef>
            </a:pPr>
            <a:endParaRPr lang="en-AU" sz="2400" dirty="0"/>
          </a:p>
        </p:txBody>
      </p:sp>
    </p:spTree>
    <p:extLst>
      <p:ext uri="{BB962C8B-B14F-4D97-AF65-F5344CB8AC3E}">
        <p14:creationId xmlns:p14="http://schemas.microsoft.com/office/powerpoint/2010/main" val="2191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Projectile Motion</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1.3</a:t>
            </a:r>
          </a:p>
          <a:p>
            <a:pPr>
              <a:buNone/>
            </a:pPr>
            <a:r>
              <a:rPr lang="en-AU" sz="3200" b="1" dirty="0" smtClean="0">
                <a:latin typeface="+mj-lt"/>
              </a:rPr>
              <a:t>Page 16 </a:t>
            </a:r>
            <a:r>
              <a:rPr lang="en-AU" sz="3200" b="1" smtClean="0">
                <a:latin typeface="+mj-lt"/>
              </a:rPr>
              <a:t>- 21</a:t>
            </a:r>
            <a:endParaRPr lang="en-US" sz="3200" b="1" dirty="0">
              <a:latin typeface="+mj-lt"/>
            </a:endParaRPr>
          </a:p>
        </p:txBody>
      </p:sp>
    </p:spTree>
    <p:extLst>
      <p:ext uri="{BB962C8B-B14F-4D97-AF65-F5344CB8AC3E}">
        <p14:creationId xmlns:p14="http://schemas.microsoft.com/office/powerpoint/2010/main" val="873035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010" y="-24"/>
            <a:ext cx="7498080" cy="1143000"/>
          </a:xfrm>
        </p:spPr>
        <p:txBody>
          <a:bodyPr/>
          <a:lstStyle/>
          <a:p>
            <a:r>
              <a:rPr lang="en-AU" dirty="0" smtClean="0">
                <a:latin typeface="+mn-lt"/>
              </a:rPr>
              <a:t>Centre of Mass</a:t>
            </a:r>
            <a:endParaRPr lang="en-AU" dirty="0">
              <a:latin typeface="+mn-lt"/>
            </a:endParaRPr>
          </a:p>
        </p:txBody>
      </p:sp>
      <p:sp>
        <p:nvSpPr>
          <p:cNvPr id="3" name="Content Placeholder 2"/>
          <p:cNvSpPr>
            <a:spLocks noGrp="1"/>
          </p:cNvSpPr>
          <p:nvPr>
            <p:ph idx="1"/>
          </p:nvPr>
        </p:nvSpPr>
        <p:spPr>
          <a:xfrm>
            <a:off x="323528" y="1000108"/>
            <a:ext cx="8610160" cy="5572164"/>
          </a:xfrm>
        </p:spPr>
        <p:txBody>
          <a:bodyPr>
            <a:noAutofit/>
          </a:bodyPr>
          <a:lstStyle/>
          <a:p>
            <a:r>
              <a:rPr lang="en-AU" sz="2400" dirty="0" smtClean="0"/>
              <a:t>Centre of Mass accounts for the 2D or 3D (dimensional) point of balance of any object.</a:t>
            </a:r>
          </a:p>
          <a:p>
            <a:r>
              <a:rPr lang="en-AU" sz="2400" dirty="0" smtClean="0"/>
              <a:t>Every object, no matter how complex has a centre of mass.</a:t>
            </a:r>
          </a:p>
          <a:p>
            <a:r>
              <a:rPr lang="en-AU" sz="2400" dirty="0" smtClean="0"/>
              <a:t>Estimate the 2 dimensional Centre of Mass of the following objects.</a:t>
            </a:r>
          </a:p>
          <a:p>
            <a:endParaRPr lang="en-AU" sz="2400" dirty="0" smtClean="0"/>
          </a:p>
          <a:p>
            <a:endParaRPr lang="en-AU" sz="2400" dirty="0" smtClean="0"/>
          </a:p>
          <a:p>
            <a:pPr marL="0" indent="0">
              <a:buNone/>
            </a:pPr>
            <a:endParaRPr lang="en-AU" sz="2400" dirty="0" smtClean="0"/>
          </a:p>
          <a:p>
            <a:r>
              <a:rPr lang="en-AU" sz="2400" dirty="0" smtClean="0"/>
              <a:t>Calculating the centre of mass requires the object to be broken up into definite shapes.</a:t>
            </a:r>
            <a:endParaRPr lang="en-AU" sz="2400" dirty="0"/>
          </a:p>
        </p:txBody>
      </p:sp>
      <p:grpSp>
        <p:nvGrpSpPr>
          <p:cNvPr id="8" name="Group 7"/>
          <p:cNvGrpSpPr/>
          <p:nvPr/>
        </p:nvGrpSpPr>
        <p:grpSpPr>
          <a:xfrm>
            <a:off x="916228" y="3284984"/>
            <a:ext cx="7424760" cy="1986046"/>
            <a:chOff x="285720" y="1857364"/>
            <a:chExt cx="8353454" cy="2234462"/>
          </a:xfrm>
        </p:grpSpPr>
        <p:pic>
          <p:nvPicPr>
            <p:cNvPr id="9222" name="Picture 6" descr="http://360financial.com.au/car-loans/wp-content/uploads/2010/12/car-loans.jpg"/>
            <p:cNvPicPr>
              <a:picLocks noChangeAspect="1" noChangeArrowheads="1"/>
            </p:cNvPicPr>
            <p:nvPr/>
          </p:nvPicPr>
          <p:blipFill>
            <a:blip r:embed="rId2" cstate="print"/>
            <a:srcRect/>
            <a:stretch>
              <a:fillRect/>
            </a:stretch>
          </p:blipFill>
          <p:spPr bwMode="auto">
            <a:xfrm>
              <a:off x="285720" y="2428868"/>
              <a:ext cx="2143140" cy="1005420"/>
            </a:xfrm>
            <a:prstGeom prst="rect">
              <a:avLst/>
            </a:prstGeom>
            <a:noFill/>
          </p:spPr>
        </p:pic>
        <p:pic>
          <p:nvPicPr>
            <p:cNvPr id="9224" name="Picture 8" descr="http://www.sportsdrinkbottle.com.au/images/promo-drink-bottles.jpg"/>
            <p:cNvPicPr>
              <a:picLocks noChangeAspect="1" noChangeArrowheads="1"/>
            </p:cNvPicPr>
            <p:nvPr/>
          </p:nvPicPr>
          <p:blipFill>
            <a:blip r:embed="rId3"/>
            <a:srcRect/>
            <a:stretch>
              <a:fillRect/>
            </a:stretch>
          </p:blipFill>
          <p:spPr bwMode="auto">
            <a:xfrm>
              <a:off x="2786050" y="2285992"/>
              <a:ext cx="1238242" cy="1238242"/>
            </a:xfrm>
            <a:prstGeom prst="rect">
              <a:avLst/>
            </a:prstGeom>
            <a:noFill/>
          </p:spPr>
        </p:pic>
        <p:pic>
          <p:nvPicPr>
            <p:cNvPr id="9226" name="Picture 10" descr="http://www.robio.com.au/SiteMedia/w3svc165/Uploads/Images/sword_umbrella.jpg"/>
            <p:cNvPicPr>
              <a:picLocks noChangeAspect="1" noChangeArrowheads="1"/>
            </p:cNvPicPr>
            <p:nvPr/>
          </p:nvPicPr>
          <p:blipFill>
            <a:blip r:embed="rId4"/>
            <a:srcRect/>
            <a:stretch>
              <a:fillRect/>
            </a:stretch>
          </p:blipFill>
          <p:spPr bwMode="auto">
            <a:xfrm>
              <a:off x="4143372" y="1857364"/>
              <a:ext cx="2143140" cy="2143140"/>
            </a:xfrm>
            <a:prstGeom prst="rect">
              <a:avLst/>
            </a:prstGeom>
            <a:noFill/>
          </p:spPr>
        </p:pic>
        <p:pic>
          <p:nvPicPr>
            <p:cNvPr id="9228" name="Picture 12" descr="http://barefootrunningshoes.org/wp-content/uploads/2009/12/Mens-Newton-Running-Motion-Running-Shoe.jpg"/>
            <p:cNvPicPr>
              <a:picLocks noChangeAspect="1" noChangeArrowheads="1"/>
            </p:cNvPicPr>
            <p:nvPr/>
          </p:nvPicPr>
          <p:blipFill>
            <a:blip r:embed="rId5"/>
            <a:srcRect/>
            <a:stretch>
              <a:fillRect/>
            </a:stretch>
          </p:blipFill>
          <p:spPr bwMode="auto">
            <a:xfrm>
              <a:off x="6572264" y="2071678"/>
              <a:ext cx="2066910" cy="2020148"/>
            </a:xfrm>
            <a:prstGeom prst="rect">
              <a:avLst/>
            </a:prstGeom>
            <a:noFill/>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35966" y="963121"/>
            <a:ext cx="3711580" cy="5715040"/>
            <a:chOff x="2886839" y="963121"/>
            <a:chExt cx="3711580" cy="5715040"/>
          </a:xfrm>
        </p:grpSpPr>
        <p:pic>
          <p:nvPicPr>
            <p:cNvPr id="1028" name="Picture 4"/>
            <p:cNvPicPr>
              <a:picLocks noChangeAspect="1" noChangeArrowheads="1"/>
            </p:cNvPicPr>
            <p:nvPr/>
          </p:nvPicPr>
          <p:blipFill>
            <a:blip r:embed="rId2"/>
            <a:srcRect/>
            <a:stretch>
              <a:fillRect/>
            </a:stretch>
          </p:blipFill>
          <p:spPr bwMode="auto">
            <a:xfrm>
              <a:off x="2886840" y="963121"/>
              <a:ext cx="2397545" cy="2000264"/>
            </a:xfrm>
            <a:prstGeom prst="rect">
              <a:avLst/>
            </a:prstGeom>
            <a:noFill/>
            <a:ln w="19050">
              <a:solidFill>
                <a:schemeClr val="tx2">
                  <a:lumMod val="25000"/>
                </a:schemeClr>
              </a:solid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2886840" y="2963385"/>
              <a:ext cx="3711579" cy="1928826"/>
            </a:xfrm>
            <a:prstGeom prst="rect">
              <a:avLst/>
            </a:prstGeom>
            <a:noFill/>
            <a:ln w="19050">
              <a:solidFill>
                <a:schemeClr val="tx2">
                  <a:lumMod val="25000"/>
                </a:schemeClr>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2886839" y="4892211"/>
              <a:ext cx="3711579" cy="1785950"/>
            </a:xfrm>
            <a:prstGeom prst="rect">
              <a:avLst/>
            </a:prstGeom>
            <a:noFill/>
            <a:ln w="19050">
              <a:solidFill>
                <a:schemeClr val="tx2">
                  <a:lumMod val="25000"/>
                </a:schemeClr>
              </a:solidFill>
              <a:miter lim="800000"/>
              <a:headEnd/>
              <a:tailEnd/>
            </a:ln>
            <a:effectLst/>
          </p:spPr>
        </p:pic>
      </p:grpSp>
      <p:sp>
        <p:nvSpPr>
          <p:cNvPr id="2" name="Title 1"/>
          <p:cNvSpPr>
            <a:spLocks noGrp="1"/>
          </p:cNvSpPr>
          <p:nvPr>
            <p:ph type="title"/>
          </p:nvPr>
        </p:nvSpPr>
        <p:spPr>
          <a:xfrm>
            <a:off x="1000100" y="0"/>
            <a:ext cx="7498080" cy="1143000"/>
          </a:xfrm>
        </p:spPr>
        <p:txBody>
          <a:bodyPr/>
          <a:lstStyle/>
          <a:p>
            <a:r>
              <a:rPr lang="en-AU" dirty="0" smtClean="0">
                <a:latin typeface="+mn-lt"/>
              </a:rPr>
              <a:t>Projectile Motion</a:t>
            </a:r>
            <a:endParaRPr lang="en-AU" dirty="0">
              <a:latin typeface="+mn-lt"/>
            </a:endParaRPr>
          </a:p>
        </p:txBody>
      </p:sp>
      <p:sp>
        <p:nvSpPr>
          <p:cNvPr id="3" name="Content Placeholder 2"/>
          <p:cNvSpPr>
            <a:spLocks noGrp="1"/>
          </p:cNvSpPr>
          <p:nvPr>
            <p:ph idx="1"/>
          </p:nvPr>
        </p:nvSpPr>
        <p:spPr>
          <a:xfrm>
            <a:off x="107504" y="1000108"/>
            <a:ext cx="8826184" cy="5248292"/>
          </a:xfrm>
        </p:spPr>
        <p:txBody>
          <a:bodyPr>
            <a:normAutofit/>
          </a:bodyPr>
          <a:lstStyle/>
          <a:p>
            <a:r>
              <a:rPr lang="en-AU" sz="2400" dirty="0" smtClean="0"/>
              <a:t>Half Projectile</a:t>
            </a:r>
          </a:p>
          <a:p>
            <a:endParaRPr lang="en-AU" sz="2400" dirty="0" smtClean="0"/>
          </a:p>
          <a:p>
            <a:endParaRPr lang="en-AU" sz="700" dirty="0" smtClean="0"/>
          </a:p>
          <a:p>
            <a:endParaRPr lang="en-AU" sz="2400" dirty="0" smtClean="0"/>
          </a:p>
          <a:p>
            <a:r>
              <a:rPr lang="en-AU" sz="2400" dirty="0" smtClean="0"/>
              <a:t>Full Projectile</a:t>
            </a:r>
          </a:p>
          <a:p>
            <a:pPr marL="0" indent="0">
              <a:buNone/>
            </a:pPr>
            <a:endParaRPr lang="en-AU" sz="2400" dirty="0"/>
          </a:p>
          <a:p>
            <a:pPr marL="0" indent="0">
              <a:buNone/>
            </a:pPr>
            <a:endParaRPr lang="en-AU" sz="700" dirty="0" smtClean="0"/>
          </a:p>
          <a:p>
            <a:endParaRPr lang="en-AU" sz="2400" dirty="0" smtClean="0"/>
          </a:p>
          <a:p>
            <a:r>
              <a:rPr lang="en-AU" sz="2400" dirty="0" smtClean="0"/>
              <a:t>Partially Projectile</a:t>
            </a:r>
          </a:p>
          <a:p>
            <a:endParaRPr lang="en-AU" sz="2400" dirty="0" smtClean="0"/>
          </a:p>
          <a:p>
            <a:endParaRPr lang="en-AU" sz="2400" dirty="0"/>
          </a:p>
        </p:txBody>
      </p:sp>
      <p:sp>
        <p:nvSpPr>
          <p:cNvPr id="7" name="TextBox 6"/>
          <p:cNvSpPr txBox="1"/>
          <p:nvPr/>
        </p:nvSpPr>
        <p:spPr>
          <a:xfrm>
            <a:off x="5433512" y="962860"/>
            <a:ext cx="3710488" cy="830997"/>
          </a:xfrm>
          <a:prstGeom prst="rect">
            <a:avLst/>
          </a:prstGeom>
          <a:noFill/>
        </p:spPr>
        <p:txBody>
          <a:bodyPr wrap="square" rtlCol="0">
            <a:spAutoFit/>
          </a:bodyPr>
          <a:lstStyle/>
          <a:p>
            <a:r>
              <a:rPr lang="en-AU" sz="2400" dirty="0" smtClean="0"/>
              <a:t>Example: car driving off a cliff</a:t>
            </a:r>
            <a:endParaRPr lang="en-US" sz="2400" dirty="0"/>
          </a:p>
        </p:txBody>
      </p:sp>
      <p:sp>
        <p:nvSpPr>
          <p:cNvPr id="8" name="TextBox 7"/>
          <p:cNvSpPr txBox="1"/>
          <p:nvPr/>
        </p:nvSpPr>
        <p:spPr>
          <a:xfrm>
            <a:off x="6747545" y="2963385"/>
            <a:ext cx="2396455" cy="830997"/>
          </a:xfrm>
          <a:prstGeom prst="rect">
            <a:avLst/>
          </a:prstGeom>
          <a:noFill/>
        </p:spPr>
        <p:txBody>
          <a:bodyPr wrap="square" rtlCol="0">
            <a:spAutoFit/>
          </a:bodyPr>
          <a:lstStyle/>
          <a:p>
            <a:r>
              <a:rPr lang="en-AU" sz="2400" dirty="0" smtClean="0"/>
              <a:t>Example: Javelin throw</a:t>
            </a:r>
            <a:endParaRPr lang="en-US" sz="2400" dirty="0"/>
          </a:p>
        </p:txBody>
      </p:sp>
      <p:sp>
        <p:nvSpPr>
          <p:cNvPr id="9" name="TextBox 8"/>
          <p:cNvSpPr txBox="1"/>
          <p:nvPr/>
        </p:nvSpPr>
        <p:spPr>
          <a:xfrm>
            <a:off x="6747545" y="4892211"/>
            <a:ext cx="2396455" cy="830997"/>
          </a:xfrm>
          <a:prstGeom prst="rect">
            <a:avLst/>
          </a:prstGeom>
          <a:noFill/>
        </p:spPr>
        <p:txBody>
          <a:bodyPr wrap="square" rtlCol="0">
            <a:spAutoFit/>
          </a:bodyPr>
          <a:lstStyle/>
          <a:p>
            <a:r>
              <a:rPr lang="en-AU" sz="2400" dirty="0" smtClean="0"/>
              <a:t>Example: shot put throw</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80728"/>
            <a:ext cx="8496944" cy="5643578"/>
          </a:xfrm>
        </p:spPr>
        <p:txBody>
          <a:bodyPr>
            <a:noAutofit/>
          </a:bodyPr>
          <a:lstStyle/>
          <a:p>
            <a:pPr>
              <a:buNone/>
            </a:pPr>
            <a:r>
              <a:rPr lang="en-AU" sz="2400" u="sng" dirty="0" smtClean="0"/>
              <a:t>Important Information</a:t>
            </a:r>
          </a:p>
          <a:p>
            <a:pPr>
              <a:buNone/>
            </a:pPr>
            <a:r>
              <a:rPr lang="en-AU" sz="2400" dirty="0" smtClean="0"/>
              <a:t>Treat your vertical and horizontal as separate components.</a:t>
            </a:r>
          </a:p>
          <a:p>
            <a:pPr marL="898525" indent="-358775"/>
            <a:r>
              <a:rPr lang="en-AU" sz="2400" dirty="0" err="1" smtClean="0"/>
              <a:t>v</a:t>
            </a:r>
            <a:r>
              <a:rPr lang="en-AU" sz="2400" baseline="-25000" dirty="0" err="1" smtClean="0"/>
              <a:t>h</a:t>
            </a:r>
            <a:r>
              <a:rPr lang="en-AU" sz="2400" dirty="0" smtClean="0"/>
              <a:t> remains constant,   </a:t>
            </a:r>
          </a:p>
          <a:p>
            <a:pPr marL="898525" indent="-358775"/>
            <a:r>
              <a:rPr lang="en-AU" sz="2400" dirty="0" err="1" smtClean="0"/>
              <a:t>v</a:t>
            </a:r>
            <a:r>
              <a:rPr lang="en-AU" sz="2400" baseline="-25000" dirty="0" err="1" smtClean="0"/>
              <a:t>v</a:t>
            </a:r>
            <a:r>
              <a:rPr lang="en-AU" sz="2400" dirty="0" smtClean="0"/>
              <a:t> (at max height) = 0</a:t>
            </a:r>
          </a:p>
          <a:p>
            <a:pPr marL="898525" indent="-358775"/>
            <a:r>
              <a:rPr lang="en-AU" sz="2400" dirty="0" smtClean="0"/>
              <a:t>a</a:t>
            </a:r>
            <a:r>
              <a:rPr lang="en-AU" sz="2400" baseline="-25000" dirty="0" smtClean="0"/>
              <a:t>h</a:t>
            </a:r>
            <a:r>
              <a:rPr lang="en-AU" sz="2400" dirty="0" smtClean="0"/>
              <a:t> = 0,   </a:t>
            </a:r>
          </a:p>
          <a:p>
            <a:pPr marL="898525" indent="-358775"/>
            <a:r>
              <a:rPr lang="en-AU" sz="2400" dirty="0" err="1" smtClean="0"/>
              <a:t>a</a:t>
            </a:r>
            <a:r>
              <a:rPr lang="en-AU" sz="2400" baseline="-25000" dirty="0" err="1" smtClean="0"/>
              <a:t>v</a:t>
            </a:r>
            <a:r>
              <a:rPr lang="en-AU" sz="2400" dirty="0" smtClean="0"/>
              <a:t> = 9.8 ms</a:t>
            </a:r>
            <a:r>
              <a:rPr lang="en-AU" sz="2400" baseline="30000" dirty="0" smtClean="0"/>
              <a:t>-2</a:t>
            </a:r>
            <a:endParaRPr lang="en-AU" sz="2400" dirty="0" smtClean="0"/>
          </a:p>
          <a:p>
            <a:pPr>
              <a:buNone/>
            </a:pPr>
            <a:endParaRPr lang="en-AU" sz="2400" dirty="0" smtClean="0"/>
          </a:p>
          <a:p>
            <a:pPr>
              <a:buNone/>
            </a:pPr>
            <a:r>
              <a:rPr lang="en-AU" sz="2400" u="sng" dirty="0" smtClean="0"/>
              <a:t>Assumptions</a:t>
            </a:r>
          </a:p>
          <a:p>
            <a:pPr marL="722313" indent="-279400"/>
            <a:r>
              <a:rPr lang="en-AU" sz="2400" dirty="0" smtClean="0"/>
              <a:t>air resistance is ignored.</a:t>
            </a:r>
          </a:p>
          <a:p>
            <a:endParaRPr lang="en-AU" sz="2400" dirty="0"/>
          </a:p>
        </p:txBody>
      </p:sp>
      <p:pic>
        <p:nvPicPr>
          <p:cNvPr id="2051" name="Picture 3"/>
          <p:cNvPicPr>
            <a:picLocks noChangeAspect="1" noChangeArrowheads="1"/>
          </p:cNvPicPr>
          <p:nvPr/>
        </p:nvPicPr>
        <p:blipFill>
          <a:blip r:embed="rId2"/>
          <a:srcRect/>
          <a:stretch>
            <a:fillRect/>
          </a:stretch>
        </p:blipFill>
        <p:spPr bwMode="auto">
          <a:xfrm>
            <a:off x="4283968" y="2420888"/>
            <a:ext cx="4854530" cy="2838145"/>
          </a:xfrm>
          <a:prstGeom prst="rect">
            <a:avLst/>
          </a:prstGeom>
          <a:noFill/>
          <a:ln w="9525">
            <a:noFill/>
            <a:miter lim="800000"/>
            <a:headEnd/>
            <a:tailEnd/>
          </a:ln>
          <a:effectLst/>
        </p:spPr>
      </p:pic>
      <p:sp>
        <p:nvSpPr>
          <p:cNvPr id="2" name="Title 1"/>
          <p:cNvSpPr>
            <a:spLocks noGrp="1"/>
          </p:cNvSpPr>
          <p:nvPr>
            <p:ph type="title"/>
          </p:nvPr>
        </p:nvSpPr>
        <p:spPr>
          <a:xfrm>
            <a:off x="1000100" y="0"/>
            <a:ext cx="7498080" cy="1143000"/>
          </a:xfrm>
        </p:spPr>
        <p:txBody>
          <a:bodyPr/>
          <a:lstStyle/>
          <a:p>
            <a:r>
              <a:rPr lang="en-AU" dirty="0" smtClean="0">
                <a:latin typeface="+mn-lt"/>
              </a:rPr>
              <a:t>Projectile Motion</a:t>
            </a:r>
            <a:endParaRPr lang="en-AU" dirty="0">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3732"/>
            <a:ext cx="7765321" cy="1326321"/>
          </a:xfrm>
        </p:spPr>
        <p:txBody>
          <a:bodyPr/>
          <a:lstStyle/>
          <a:p>
            <a:r>
              <a:rPr lang="en-AU" dirty="0" smtClean="0"/>
              <a:t>Projectile Motion</a:t>
            </a:r>
            <a:endParaRPr lang="en-AU" dirty="0"/>
          </a:p>
        </p:txBody>
      </p:sp>
      <p:sp>
        <p:nvSpPr>
          <p:cNvPr id="3" name="Content Placeholder 2"/>
          <p:cNvSpPr>
            <a:spLocks noGrp="1"/>
          </p:cNvSpPr>
          <p:nvPr>
            <p:ph idx="1"/>
          </p:nvPr>
        </p:nvSpPr>
        <p:spPr>
          <a:xfrm>
            <a:off x="323528" y="1052736"/>
            <a:ext cx="8127140" cy="5544616"/>
          </a:xfrm>
        </p:spPr>
        <p:txBody>
          <a:bodyPr>
            <a:noAutofit/>
          </a:bodyPr>
          <a:lstStyle/>
          <a:p>
            <a:pPr>
              <a:buNone/>
            </a:pPr>
            <a:r>
              <a:rPr lang="en-AU" sz="2400" dirty="0" smtClean="0"/>
              <a:t>When considering air resistance</a:t>
            </a:r>
          </a:p>
          <a:p>
            <a:pPr marL="898525" indent="-358775"/>
            <a:r>
              <a:rPr lang="en-AU" sz="2400" dirty="0" smtClean="0"/>
              <a:t>Bull nose</a:t>
            </a:r>
          </a:p>
          <a:p>
            <a:pPr marL="898525" indent="-358775"/>
            <a:r>
              <a:rPr lang="en-AU" sz="2400" dirty="0" smtClean="0"/>
              <a:t>Less height</a:t>
            </a:r>
          </a:p>
          <a:p>
            <a:endParaRPr lang="en-AU" sz="2400" dirty="0" smtClean="0"/>
          </a:p>
          <a:p>
            <a:pPr>
              <a:buNone/>
            </a:pPr>
            <a:r>
              <a:rPr lang="en-AU" sz="2400" dirty="0" smtClean="0"/>
              <a:t>Which hits the ground first?</a:t>
            </a:r>
          </a:p>
          <a:p>
            <a:pPr marL="722313" indent="-192088">
              <a:buNone/>
            </a:pPr>
            <a:r>
              <a:rPr lang="en-AU" sz="2400" dirty="0" smtClean="0"/>
              <a:t>	Black line – air resistance results in the object slowing down,  hence it does not reach full height, but it is falling at a slower rate than if there was no air resistance. Hence the air resistance slows the object continuously relative to the object not experiencing air resistance.</a:t>
            </a:r>
            <a:endParaRPr lang="en-AU" sz="2400" dirty="0"/>
          </a:p>
        </p:txBody>
      </p:sp>
      <p:pic>
        <p:nvPicPr>
          <p:cNvPr id="3075" name="Picture 3"/>
          <p:cNvPicPr>
            <a:picLocks noChangeAspect="1" noChangeArrowheads="1"/>
          </p:cNvPicPr>
          <p:nvPr/>
        </p:nvPicPr>
        <p:blipFill>
          <a:blip r:embed="rId2"/>
          <a:srcRect/>
          <a:stretch>
            <a:fillRect/>
          </a:stretch>
        </p:blipFill>
        <p:spPr bwMode="auto">
          <a:xfrm>
            <a:off x="3131840" y="1512840"/>
            <a:ext cx="4896544" cy="19078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Half Projectile Motion</a:t>
            </a:r>
            <a:endParaRPr lang="en-AU" dirty="0">
              <a:latin typeface="+mn-lt"/>
            </a:endParaRPr>
          </a:p>
        </p:txBody>
      </p:sp>
      <p:sp>
        <p:nvSpPr>
          <p:cNvPr id="3" name="Content Placeholder 2"/>
          <p:cNvSpPr>
            <a:spLocks noGrp="1"/>
          </p:cNvSpPr>
          <p:nvPr>
            <p:ph idx="1"/>
          </p:nvPr>
        </p:nvSpPr>
        <p:spPr>
          <a:xfrm>
            <a:off x="251520" y="1071546"/>
            <a:ext cx="8682168" cy="3149542"/>
          </a:xfrm>
          <a:solidFill>
            <a:schemeClr val="tx2">
              <a:lumMod val="10000"/>
              <a:alpha val="45000"/>
            </a:schemeClr>
          </a:solidFill>
        </p:spPr>
        <p:txBody>
          <a:bodyPr>
            <a:normAutofit/>
          </a:bodyPr>
          <a:lstStyle/>
          <a:p>
            <a:pPr marL="0" indent="0">
              <a:buNone/>
            </a:pPr>
            <a:r>
              <a:rPr lang="en-AU" sz="2400" u="sng" dirty="0" smtClean="0"/>
              <a:t>Example 1.3a:</a:t>
            </a:r>
            <a:r>
              <a:rPr lang="en-AU" sz="2400" dirty="0" smtClean="0"/>
              <a:t> </a:t>
            </a:r>
            <a:r>
              <a:rPr lang="en-AU" sz="2400" dirty="0" smtClean="0">
                <a:solidFill>
                  <a:schemeClr val="accent1">
                    <a:lumMod val="60000"/>
                    <a:lumOff val="40000"/>
                  </a:schemeClr>
                </a:solidFill>
              </a:rPr>
              <a:t>A rally car misses the corner and continues over a 40 m cliff with a speed of 10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into the sea. (Ignoring air resistance)</a:t>
            </a:r>
          </a:p>
          <a:p>
            <a:pPr>
              <a:buNone/>
            </a:pPr>
            <a:r>
              <a:rPr lang="en-AU" sz="2400" dirty="0" smtClean="0">
                <a:solidFill>
                  <a:schemeClr val="accent1">
                    <a:lumMod val="60000"/>
                    <a:lumOff val="40000"/>
                  </a:schemeClr>
                </a:solidFill>
              </a:rPr>
              <a:t>a) How long does it take the car to land into the water?</a:t>
            </a:r>
          </a:p>
          <a:p>
            <a:pPr>
              <a:buNone/>
            </a:pPr>
            <a:r>
              <a:rPr lang="en-AU" sz="2400" dirty="0" smtClean="0">
                <a:solidFill>
                  <a:schemeClr val="accent1">
                    <a:lumMod val="60000"/>
                    <a:lumOff val="40000"/>
                  </a:schemeClr>
                </a:solidFill>
              </a:rPr>
              <a:t>b) How far from the base of the cliff does it land?</a:t>
            </a:r>
          </a:p>
          <a:p>
            <a:pPr>
              <a:buNone/>
            </a:pPr>
            <a:r>
              <a:rPr lang="en-AU" sz="2400" dirty="0" smtClean="0">
                <a:solidFill>
                  <a:schemeClr val="accent1">
                    <a:lumMod val="60000"/>
                    <a:lumOff val="40000"/>
                  </a:schemeClr>
                </a:solidFill>
              </a:rPr>
              <a:t>c) What is the velocity of the car at impact?</a:t>
            </a:r>
          </a:p>
          <a:p>
            <a:endParaRPr lang="en-AU"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t>Half Projectile Motion</a:t>
            </a:r>
            <a:endParaRPr lang="en-AU" dirty="0"/>
          </a:p>
        </p:txBody>
      </p:sp>
      <p:sp>
        <p:nvSpPr>
          <p:cNvPr id="3" name="Content Placeholder 2"/>
          <p:cNvSpPr>
            <a:spLocks noGrp="1"/>
          </p:cNvSpPr>
          <p:nvPr>
            <p:ph idx="1"/>
          </p:nvPr>
        </p:nvSpPr>
        <p:spPr>
          <a:xfrm>
            <a:off x="539552" y="1071546"/>
            <a:ext cx="8208912" cy="3149542"/>
          </a:xfrm>
          <a:solidFill>
            <a:schemeClr val="tx2">
              <a:lumMod val="10000"/>
              <a:alpha val="45000"/>
            </a:schemeClr>
          </a:solidFill>
        </p:spPr>
        <p:txBody>
          <a:bodyPr>
            <a:normAutofit lnSpcReduction="10000"/>
          </a:bodyPr>
          <a:lstStyle/>
          <a:p>
            <a:pPr marL="0" indent="0">
              <a:buNone/>
            </a:pPr>
            <a:r>
              <a:rPr lang="en-AU" sz="2400" u="sng" dirty="0" smtClean="0"/>
              <a:t>Example 1.3b: </a:t>
            </a:r>
            <a:r>
              <a:rPr lang="en-AU" sz="2400" dirty="0" smtClean="0">
                <a:solidFill>
                  <a:schemeClr val="accent1">
                    <a:lumMod val="60000"/>
                    <a:lumOff val="40000"/>
                  </a:schemeClr>
                </a:solidFill>
              </a:rPr>
              <a:t>Gun fired horizontally from a cliff at height 30 metres at a speed of 40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a:t>
            </a:r>
          </a:p>
          <a:p>
            <a:pPr marL="0" indent="0">
              <a:buNone/>
            </a:pPr>
            <a:r>
              <a:rPr lang="en-AU" sz="2400" dirty="0" smtClean="0">
                <a:solidFill>
                  <a:schemeClr val="accent1">
                    <a:lumMod val="60000"/>
                    <a:lumOff val="40000"/>
                  </a:schemeClr>
                </a:solidFill>
              </a:rPr>
              <a:t>(Ignoring air resistance)</a:t>
            </a:r>
          </a:p>
          <a:p>
            <a:pPr>
              <a:buNone/>
            </a:pPr>
            <a:r>
              <a:rPr lang="en-AU" sz="2400" dirty="0" smtClean="0">
                <a:solidFill>
                  <a:schemeClr val="accent1">
                    <a:lumMod val="60000"/>
                    <a:lumOff val="40000"/>
                  </a:schemeClr>
                </a:solidFill>
              </a:rPr>
              <a:t>a) How long does it take to hit the ground below?</a:t>
            </a:r>
          </a:p>
          <a:p>
            <a:pPr>
              <a:buNone/>
            </a:pPr>
            <a:r>
              <a:rPr lang="en-AU" sz="2400" dirty="0" smtClean="0">
                <a:solidFill>
                  <a:schemeClr val="accent1">
                    <a:lumMod val="60000"/>
                    <a:lumOff val="40000"/>
                  </a:schemeClr>
                </a:solidFill>
              </a:rPr>
              <a:t>b) How far from the base of the cliff does it land?</a:t>
            </a:r>
          </a:p>
          <a:p>
            <a:pPr>
              <a:buNone/>
            </a:pPr>
            <a:r>
              <a:rPr lang="en-AU" sz="2400" dirty="0" smtClean="0">
                <a:solidFill>
                  <a:schemeClr val="accent1">
                    <a:lumMod val="60000"/>
                    <a:lumOff val="40000"/>
                  </a:schemeClr>
                </a:solidFill>
              </a:rPr>
              <a:t>c) What is the velocity of the bullet at impact?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Half Projectile Motion</a:t>
            </a:r>
            <a:endParaRPr lang="en-AU" dirty="0">
              <a:latin typeface="+mn-lt"/>
            </a:endParaRPr>
          </a:p>
        </p:txBody>
      </p:sp>
      <p:sp>
        <p:nvSpPr>
          <p:cNvPr id="3" name="Content Placeholder 2"/>
          <p:cNvSpPr>
            <a:spLocks noGrp="1"/>
          </p:cNvSpPr>
          <p:nvPr>
            <p:ph idx="1"/>
          </p:nvPr>
        </p:nvSpPr>
        <p:spPr>
          <a:xfrm>
            <a:off x="611560" y="1178011"/>
            <a:ext cx="7992888" cy="2357454"/>
          </a:xfrm>
          <a:solidFill>
            <a:schemeClr val="tx2">
              <a:lumMod val="10000"/>
              <a:alpha val="45000"/>
            </a:schemeClr>
          </a:solidFill>
        </p:spPr>
        <p:txBody>
          <a:bodyPr>
            <a:normAutofit/>
          </a:bodyPr>
          <a:lstStyle/>
          <a:p>
            <a:pPr marL="0" indent="0">
              <a:buNone/>
            </a:pPr>
            <a:r>
              <a:rPr lang="en-AU" sz="2400" u="sng" dirty="0" smtClean="0"/>
              <a:t>Example 1.3c:</a:t>
            </a:r>
            <a:r>
              <a:rPr lang="en-AU" sz="2400" dirty="0" smtClean="0"/>
              <a:t> </a:t>
            </a:r>
            <a:r>
              <a:rPr lang="en-AU" sz="2400" dirty="0" smtClean="0">
                <a:solidFill>
                  <a:schemeClr val="accent1">
                    <a:lumMod val="60000"/>
                    <a:lumOff val="40000"/>
                  </a:schemeClr>
                </a:solidFill>
              </a:rPr>
              <a:t>A ball is thrown horizontally from a height of 3 m at 20ms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from a moving vehicle travelling in the same direction at 10ms</a:t>
            </a:r>
            <a:r>
              <a:rPr lang="en-AU" sz="2400" baseline="30000" dirty="0" smtClean="0">
                <a:solidFill>
                  <a:schemeClr val="accent1">
                    <a:lumMod val="60000"/>
                    <a:lumOff val="40000"/>
                  </a:schemeClr>
                </a:solidFill>
              </a:rPr>
              <a:t>-1 </a:t>
            </a:r>
            <a:r>
              <a:rPr lang="en-AU" sz="2400" dirty="0" smtClean="0">
                <a:solidFill>
                  <a:schemeClr val="accent1">
                    <a:lumMod val="60000"/>
                    <a:lumOff val="40000"/>
                  </a:schemeClr>
                </a:solidFill>
              </a:rPr>
              <a:t>. Assuming there is no air resistance, where will the ball land relative to the vehicle?</a:t>
            </a:r>
            <a:endParaRPr lang="en-AU" sz="24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Full Projectile Motion</a:t>
            </a:r>
            <a:endParaRPr lang="en-AU" dirty="0">
              <a:latin typeface="+mn-lt"/>
            </a:endParaRPr>
          </a:p>
        </p:txBody>
      </p:sp>
      <p:sp>
        <p:nvSpPr>
          <p:cNvPr id="3" name="Content Placeholder 2"/>
          <p:cNvSpPr>
            <a:spLocks noGrp="1"/>
          </p:cNvSpPr>
          <p:nvPr>
            <p:ph idx="1"/>
          </p:nvPr>
        </p:nvSpPr>
        <p:spPr>
          <a:xfrm>
            <a:off x="599264" y="1268760"/>
            <a:ext cx="8077192" cy="4230232"/>
          </a:xfrm>
          <a:solidFill>
            <a:schemeClr val="tx2">
              <a:lumMod val="10000"/>
              <a:alpha val="45000"/>
            </a:schemeClr>
          </a:solidFill>
        </p:spPr>
        <p:txBody>
          <a:bodyPr>
            <a:normAutofit/>
          </a:bodyPr>
          <a:lstStyle/>
          <a:p>
            <a:pPr marL="0" indent="0">
              <a:buNone/>
            </a:pPr>
            <a:r>
              <a:rPr lang="en-AU" sz="2400" u="sng" dirty="0" smtClean="0"/>
              <a:t>Example 1.3d:</a:t>
            </a:r>
            <a:r>
              <a:rPr lang="en-AU" sz="2400" dirty="0" smtClean="0"/>
              <a:t> </a:t>
            </a:r>
            <a:r>
              <a:rPr lang="en-AU" sz="2400" dirty="0" smtClean="0">
                <a:solidFill>
                  <a:schemeClr val="accent1">
                    <a:lumMod val="60000"/>
                    <a:lumOff val="40000"/>
                  </a:schemeClr>
                </a:solidFill>
              </a:rPr>
              <a:t>Cannon ball is fired into the air at 50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at an angle of 37.5</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to the horizontal. Assuming no effects from air resistance.</a:t>
            </a:r>
          </a:p>
          <a:p>
            <a:pPr marL="0" indent="0">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a) Find the maximum height</a:t>
            </a:r>
          </a:p>
          <a:p>
            <a:pPr>
              <a:buNone/>
            </a:pPr>
            <a:r>
              <a:rPr lang="en-AU" sz="2400" dirty="0" smtClean="0">
                <a:solidFill>
                  <a:schemeClr val="accent1">
                    <a:lumMod val="60000"/>
                    <a:lumOff val="40000"/>
                  </a:schemeClr>
                </a:solidFill>
              </a:rPr>
              <a:t>b) Find its time in flight. </a:t>
            </a:r>
          </a:p>
          <a:p>
            <a:pPr>
              <a:buNone/>
            </a:pPr>
            <a:r>
              <a:rPr lang="en-AU" sz="2400" dirty="0" smtClean="0">
                <a:solidFill>
                  <a:schemeClr val="accent1">
                    <a:lumMod val="60000"/>
                    <a:lumOff val="40000"/>
                  </a:schemeClr>
                </a:solidFill>
              </a:rPr>
              <a:t>c) Find its range.</a:t>
            </a:r>
          </a:p>
          <a:p>
            <a:endParaRPr lang="en-AU" sz="3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Full Projectile Motion</a:t>
            </a:r>
            <a:endParaRPr lang="en-AU" dirty="0">
              <a:latin typeface="+mn-lt"/>
            </a:endParaRPr>
          </a:p>
        </p:txBody>
      </p:sp>
      <p:sp>
        <p:nvSpPr>
          <p:cNvPr id="3" name="Content Placeholder 2"/>
          <p:cNvSpPr>
            <a:spLocks noGrp="1"/>
          </p:cNvSpPr>
          <p:nvPr>
            <p:ph idx="1"/>
          </p:nvPr>
        </p:nvSpPr>
        <p:spPr>
          <a:xfrm>
            <a:off x="467544" y="1142984"/>
            <a:ext cx="8050433" cy="4950312"/>
          </a:xfrm>
          <a:solidFill>
            <a:schemeClr val="tx2">
              <a:lumMod val="10000"/>
              <a:alpha val="45000"/>
            </a:schemeClr>
          </a:solidFill>
        </p:spPr>
        <p:txBody>
          <a:bodyPr>
            <a:normAutofit/>
          </a:bodyPr>
          <a:lstStyle/>
          <a:p>
            <a:pPr marL="0" indent="0">
              <a:buNone/>
            </a:pPr>
            <a:r>
              <a:rPr lang="en-AU" sz="2400" u="sng" dirty="0" smtClean="0"/>
              <a:t>Example 1.3e:</a:t>
            </a:r>
            <a:r>
              <a:rPr lang="en-AU" sz="2400" dirty="0" smtClean="0"/>
              <a:t> </a:t>
            </a:r>
            <a:r>
              <a:rPr lang="en-AU" sz="2400" dirty="0" smtClean="0">
                <a:solidFill>
                  <a:schemeClr val="accent1">
                    <a:lumMod val="60000"/>
                    <a:lumOff val="40000"/>
                  </a:schemeClr>
                </a:solidFill>
              </a:rPr>
              <a:t>One student throws a ball to another student who is the same height at a speed of 19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at an angle of 41</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from horizontal. (Ignoring air resistance)</a:t>
            </a:r>
          </a:p>
          <a:p>
            <a:pPr marL="0" indent="0">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a) How long does it take to reach the other student?</a:t>
            </a:r>
          </a:p>
          <a:p>
            <a:pPr marL="361950" indent="-361950">
              <a:buNone/>
            </a:pPr>
            <a:r>
              <a:rPr lang="en-AU" sz="2400" dirty="0" smtClean="0">
                <a:solidFill>
                  <a:schemeClr val="accent1">
                    <a:lumMod val="60000"/>
                    <a:lumOff val="40000"/>
                  </a:schemeClr>
                </a:solidFill>
              </a:rPr>
              <a:t>b) How far does the ball travel to reach the other student? </a:t>
            </a:r>
          </a:p>
          <a:p>
            <a:pPr>
              <a:buNone/>
            </a:pPr>
            <a:r>
              <a:rPr lang="en-AU" sz="2400" dirty="0" smtClean="0">
                <a:solidFill>
                  <a:schemeClr val="accent1">
                    <a:lumMod val="60000"/>
                    <a:lumOff val="40000"/>
                  </a:schemeClr>
                </a:solidFill>
              </a:rPr>
              <a:t>c) Find the maximum height?</a:t>
            </a:r>
          </a:p>
          <a:p>
            <a:endParaRPr lang="en-AU" sz="3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1.1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a:t>
            </a:r>
            <a:r>
              <a:rPr lang="en-AU" sz="2800" dirty="0" smtClean="0">
                <a:solidFill>
                  <a:schemeClr val="bg1"/>
                </a:solidFill>
                <a:latin typeface="Arial" pitchFamily="34" charset="0"/>
                <a:cs typeface="Arial" pitchFamily="34" charset="0"/>
              </a:rPr>
              <a:t>1.2, page 10-16 and answer </a:t>
            </a:r>
            <a:endParaRPr lang="en-AU" sz="2800" dirty="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2 &amp; Q3 </a:t>
            </a:r>
            <a:r>
              <a:rPr lang="en-AU" sz="2800" dirty="0">
                <a:solidFill>
                  <a:schemeClr val="bg1"/>
                </a:solidFill>
                <a:latin typeface="Arial" pitchFamily="34" charset="0"/>
                <a:cs typeface="Arial" pitchFamily="34" charset="0"/>
              </a:rPr>
              <a:t>Set </a:t>
            </a:r>
            <a:r>
              <a:rPr lang="en-AU" sz="2800" dirty="0" smtClean="0">
                <a:solidFill>
                  <a:schemeClr val="bg1"/>
                </a:solidFill>
                <a:latin typeface="Arial" pitchFamily="34" charset="0"/>
                <a:cs typeface="Arial" pitchFamily="34" charset="0"/>
              </a:rPr>
              <a:t>1.2</a:t>
            </a:r>
          </a:p>
          <a:p>
            <a:pPr marL="0" indent="0">
              <a:spcAft>
                <a:spcPts val="1200"/>
              </a:spcAft>
              <a:buNone/>
            </a:pPr>
            <a:r>
              <a:rPr lang="en-AU" sz="2800" dirty="0" smtClean="0">
                <a:solidFill>
                  <a:schemeClr val="bg1"/>
                </a:solidFill>
                <a:latin typeface="Arial" pitchFamily="34" charset="0"/>
                <a:cs typeface="Arial" pitchFamily="34" charset="0"/>
              </a:rPr>
              <a:t>     by </a:t>
            </a:r>
            <a:r>
              <a:rPr lang="en-AU" sz="2800" dirty="0">
                <a:solidFill>
                  <a:schemeClr val="bg1"/>
                </a:solidFill>
                <a:latin typeface="Arial" pitchFamily="34" charset="0"/>
                <a:cs typeface="Arial" pitchFamily="34" charset="0"/>
              </a:rPr>
              <a:t>next lesson.</a:t>
            </a:r>
          </a:p>
        </p:txBody>
      </p:sp>
    </p:spTree>
    <p:extLst>
      <p:ext uri="{BB962C8B-B14F-4D97-AF65-F5344CB8AC3E}">
        <p14:creationId xmlns:p14="http://schemas.microsoft.com/office/powerpoint/2010/main" val="20674413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Full Projectile Motion</a:t>
            </a:r>
            <a:endParaRPr lang="en-AU" dirty="0">
              <a:latin typeface="+mn-lt"/>
            </a:endParaRPr>
          </a:p>
        </p:txBody>
      </p:sp>
      <p:sp>
        <p:nvSpPr>
          <p:cNvPr id="3" name="Content Placeholder 2"/>
          <p:cNvSpPr>
            <a:spLocks noGrp="1"/>
          </p:cNvSpPr>
          <p:nvPr>
            <p:ph idx="1"/>
          </p:nvPr>
        </p:nvSpPr>
        <p:spPr>
          <a:xfrm>
            <a:off x="564592" y="1142984"/>
            <a:ext cx="7933588" cy="3438144"/>
          </a:xfrm>
          <a:solidFill>
            <a:schemeClr val="tx2">
              <a:lumMod val="10000"/>
              <a:alpha val="45000"/>
            </a:schemeClr>
          </a:solidFill>
        </p:spPr>
        <p:txBody>
          <a:bodyPr>
            <a:normAutofit/>
          </a:bodyPr>
          <a:lstStyle/>
          <a:p>
            <a:pPr marL="0" indent="0">
              <a:buNone/>
            </a:pPr>
            <a:r>
              <a:rPr lang="en-AU" sz="2400" dirty="0" smtClean="0"/>
              <a:t>Consider the range of a projectile dependent on its angle of trajectory.</a:t>
            </a:r>
          </a:p>
          <a:p>
            <a:pPr marL="0" indent="0">
              <a:buNone/>
            </a:pPr>
            <a:endParaRPr lang="en-AU" sz="2400" dirty="0" smtClean="0"/>
          </a:p>
          <a:p>
            <a:pPr marL="0" indent="0">
              <a:buNone/>
            </a:pPr>
            <a:r>
              <a:rPr lang="en-AU" sz="2400" u="sng" dirty="0" smtClean="0"/>
              <a:t>Example 1.3f:</a:t>
            </a:r>
            <a:r>
              <a:rPr lang="en-AU" sz="2400" dirty="0" smtClean="0"/>
              <a:t> </a:t>
            </a:r>
            <a:r>
              <a:rPr lang="en-AU" sz="2400" dirty="0" smtClean="0">
                <a:solidFill>
                  <a:schemeClr val="accent1">
                    <a:lumMod val="60000"/>
                    <a:lumOff val="40000"/>
                  </a:schemeClr>
                </a:solidFill>
              </a:rPr>
              <a:t>A bullet leaves the barrel of a gun at 400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Find the maximum height obtained, total flight time and its range, if the barrel is aimed at 15</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30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45</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60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and 75</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to the horizontal.</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9326"/>
            <a:ext cx="7765321" cy="1326321"/>
          </a:xfrm>
        </p:spPr>
        <p:txBody>
          <a:bodyPr>
            <a:normAutofit/>
          </a:bodyPr>
          <a:lstStyle/>
          <a:p>
            <a:r>
              <a:rPr lang="en-AU" dirty="0" smtClean="0">
                <a:latin typeface="+mn-lt"/>
              </a:rPr>
              <a:t>Equations for the memory (optional)</a:t>
            </a:r>
            <a:endParaRPr lang="en-AU" dirty="0">
              <a:latin typeface="+mn-lt"/>
            </a:endParaRPr>
          </a:p>
        </p:txBody>
      </p:sp>
      <p:sp>
        <p:nvSpPr>
          <p:cNvPr id="3" name="Content Placeholder 2"/>
          <p:cNvSpPr>
            <a:spLocks noGrp="1"/>
          </p:cNvSpPr>
          <p:nvPr>
            <p:ph idx="1"/>
          </p:nvPr>
        </p:nvSpPr>
        <p:spPr>
          <a:xfrm>
            <a:off x="3059832" y="1714488"/>
            <a:ext cx="3208400" cy="4018768"/>
          </a:xfrm>
          <a:solidFill>
            <a:schemeClr val="accent5">
              <a:lumMod val="60000"/>
              <a:lumOff val="40000"/>
            </a:schemeClr>
          </a:solidFill>
          <a:ln w="63500">
            <a:solidFill>
              <a:schemeClr val="accent5">
                <a:lumMod val="50000"/>
              </a:schemeClr>
            </a:solidFill>
          </a:ln>
        </p:spPr>
        <p:txBody>
          <a:bodyPr>
            <a:noAutofit/>
          </a:bodyPr>
          <a:lstStyle/>
          <a:p>
            <a:pPr marL="0" indent="0">
              <a:buNone/>
            </a:pPr>
            <a:r>
              <a:rPr lang="en-AU" sz="3200" dirty="0" err="1" smtClean="0">
                <a:solidFill>
                  <a:schemeClr val="bg1"/>
                </a:solidFill>
                <a:effectLst>
                  <a:outerShdw blurRad="38100" dist="38100" dir="2700000" algn="tl">
                    <a:srgbClr val="000000">
                      <a:alpha val="43137"/>
                    </a:srgbClr>
                  </a:outerShdw>
                </a:effectLst>
              </a:rPr>
              <a:t>s</a:t>
            </a:r>
            <a:r>
              <a:rPr lang="en-AU" sz="3200" baseline="-25000" dirty="0" err="1" smtClean="0">
                <a:solidFill>
                  <a:schemeClr val="bg1"/>
                </a:solidFill>
                <a:effectLst>
                  <a:outerShdw blurRad="38100" dist="38100" dir="2700000" algn="tl">
                    <a:srgbClr val="000000">
                      <a:alpha val="43137"/>
                    </a:srgbClr>
                  </a:outerShdw>
                </a:effectLst>
              </a:rPr>
              <a:t>v</a:t>
            </a:r>
            <a:r>
              <a:rPr lang="en-AU" sz="3200" dirty="0" smtClean="0">
                <a:solidFill>
                  <a:schemeClr val="bg1"/>
                </a:solidFill>
                <a:effectLst>
                  <a:outerShdw blurRad="38100" dist="38100" dir="2700000" algn="tl">
                    <a:srgbClr val="000000">
                      <a:alpha val="43137"/>
                    </a:srgbClr>
                  </a:outerShdw>
                </a:effectLst>
              </a:rPr>
              <a:t>  </a:t>
            </a:r>
            <a:r>
              <a:rPr lang="en-AU" sz="3200" dirty="0" smtClean="0">
                <a:solidFill>
                  <a:schemeClr val="bg1"/>
                </a:solidFill>
                <a:effectLst>
                  <a:outerShdw blurRad="38100" dist="38100" dir="2700000" algn="tl">
                    <a:srgbClr val="000000">
                      <a:alpha val="43137"/>
                    </a:srgbClr>
                  </a:outerShdw>
                </a:effectLst>
              </a:rPr>
              <a:t>= </a:t>
            </a:r>
            <a:r>
              <a:rPr lang="en-AU" sz="3200" u="sng" dirty="0" smtClean="0">
                <a:solidFill>
                  <a:schemeClr val="bg1"/>
                </a:solidFill>
                <a:effectLst>
                  <a:outerShdw blurRad="38100" dist="38100" dir="2700000" algn="tl">
                    <a:srgbClr val="000000">
                      <a:alpha val="43137"/>
                    </a:srgbClr>
                  </a:outerShdw>
                </a:effectLst>
              </a:rPr>
              <a:t>(</a:t>
            </a:r>
            <a:r>
              <a:rPr lang="en-AU" sz="3200" u="sng" dirty="0" smtClean="0">
                <a:solidFill>
                  <a:schemeClr val="bg1"/>
                </a:solidFill>
                <a:effectLst>
                  <a:outerShdw blurRad="38100" dist="38100" dir="2700000" algn="tl">
                    <a:srgbClr val="000000">
                      <a:alpha val="43137"/>
                    </a:srgbClr>
                  </a:outerShdw>
                </a:effectLst>
              </a:rPr>
              <a:t>u </a:t>
            </a:r>
            <a:r>
              <a:rPr lang="en-AU" sz="3200" u="sng" dirty="0" smtClean="0">
                <a:solidFill>
                  <a:schemeClr val="bg1"/>
                </a:solidFill>
                <a:effectLst>
                  <a:outerShdw blurRad="38100" dist="38100" dir="2700000" algn="tl">
                    <a:srgbClr val="000000">
                      <a:alpha val="43137"/>
                    </a:srgbClr>
                  </a:outerShdw>
                </a:effectLst>
              </a:rPr>
              <a:t>sin </a:t>
            </a:r>
            <a:r>
              <a:rPr lang="el-GR" sz="3200" u="sng"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u="sng" dirty="0" smtClean="0">
                <a:solidFill>
                  <a:schemeClr val="bg1"/>
                </a:solidFill>
                <a:effectLst>
                  <a:outerShdw blurRad="38100" dist="38100" dir="2700000" algn="tl">
                    <a:srgbClr val="000000">
                      <a:alpha val="43137"/>
                    </a:srgbClr>
                  </a:outerShdw>
                </a:effectLst>
              </a:rPr>
              <a:t>)</a:t>
            </a:r>
            <a:r>
              <a:rPr lang="en-AU" sz="3200" u="sng" baseline="30000" dirty="0" smtClean="0">
                <a:solidFill>
                  <a:schemeClr val="bg1"/>
                </a:solidFill>
                <a:effectLst>
                  <a:outerShdw blurRad="38100" dist="38100" dir="2700000" algn="tl">
                    <a:srgbClr val="000000">
                      <a:alpha val="43137"/>
                    </a:srgbClr>
                  </a:outerShdw>
                </a:effectLst>
              </a:rPr>
              <a:t>2</a:t>
            </a:r>
          </a:p>
          <a:p>
            <a:pPr>
              <a:lnSpc>
                <a:spcPct val="80000"/>
              </a:lnSpc>
              <a:spcBef>
                <a:spcPts val="0"/>
              </a:spcBef>
              <a:buNone/>
            </a:pPr>
            <a:r>
              <a:rPr lang="en-AU" sz="3200" dirty="0" smtClean="0">
                <a:solidFill>
                  <a:schemeClr val="bg1"/>
                </a:solidFill>
                <a:effectLst>
                  <a:outerShdw blurRad="38100" dist="38100" dir="2700000" algn="tl">
                    <a:srgbClr val="000000">
                      <a:alpha val="43137"/>
                    </a:srgbClr>
                  </a:outerShdw>
                </a:effectLst>
              </a:rPr>
              <a:t>               2g </a:t>
            </a:r>
          </a:p>
          <a:p>
            <a:pPr>
              <a:buNone/>
            </a:pPr>
            <a:endParaRPr lang="en-AU" sz="1600" dirty="0" smtClean="0">
              <a:solidFill>
                <a:schemeClr val="bg1"/>
              </a:solidFill>
              <a:effectLst>
                <a:outerShdw blurRad="38100" dist="38100" dir="2700000" algn="tl">
                  <a:srgbClr val="000000">
                    <a:alpha val="43137"/>
                  </a:srgbClr>
                </a:outerShdw>
              </a:effectLst>
            </a:endParaRPr>
          </a:p>
          <a:p>
            <a:pPr marL="0" indent="0">
              <a:buNone/>
            </a:pPr>
            <a:r>
              <a:rPr lang="en-AU" sz="3200" dirty="0" smtClean="0">
                <a:solidFill>
                  <a:schemeClr val="bg1"/>
                </a:solidFill>
                <a:effectLst>
                  <a:outerShdw blurRad="38100" dist="38100" dir="2700000" algn="tl">
                    <a:srgbClr val="000000">
                      <a:alpha val="43137"/>
                    </a:srgbClr>
                  </a:outerShdw>
                </a:effectLst>
              </a:rPr>
              <a:t>t  = </a:t>
            </a:r>
            <a:r>
              <a:rPr lang="en-AU" sz="3200" u="sng" dirty="0" smtClean="0">
                <a:solidFill>
                  <a:schemeClr val="bg1"/>
                </a:solidFill>
                <a:effectLst>
                  <a:outerShdw blurRad="38100" dist="38100" dir="2700000" algn="tl">
                    <a:srgbClr val="000000">
                      <a:alpha val="43137"/>
                    </a:srgbClr>
                  </a:outerShdw>
                </a:effectLst>
              </a:rPr>
              <a:t>(</a:t>
            </a:r>
            <a:r>
              <a:rPr lang="en-AU" sz="3200" u="sng" dirty="0" smtClean="0">
                <a:solidFill>
                  <a:schemeClr val="bg1"/>
                </a:solidFill>
                <a:effectLst>
                  <a:outerShdw blurRad="38100" dist="38100" dir="2700000" algn="tl">
                    <a:srgbClr val="000000">
                      <a:alpha val="43137"/>
                    </a:srgbClr>
                  </a:outerShdw>
                </a:effectLst>
              </a:rPr>
              <a:t>2u </a:t>
            </a:r>
            <a:r>
              <a:rPr lang="en-AU" sz="3200" u="sng" dirty="0" smtClean="0">
                <a:solidFill>
                  <a:schemeClr val="bg1"/>
                </a:solidFill>
                <a:effectLst>
                  <a:outerShdw blurRad="38100" dist="38100" dir="2700000" algn="tl">
                    <a:srgbClr val="000000">
                      <a:alpha val="43137"/>
                    </a:srgbClr>
                  </a:outerShdw>
                </a:effectLst>
              </a:rPr>
              <a:t>sin </a:t>
            </a:r>
            <a:r>
              <a:rPr lang="el-GR" sz="3200"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u="sng" dirty="0" smtClean="0">
                <a:solidFill>
                  <a:schemeClr val="bg1"/>
                </a:solidFill>
                <a:effectLst>
                  <a:outerShdw blurRad="38100" dist="38100" dir="2700000" algn="tl">
                    <a:srgbClr val="000000">
                      <a:alpha val="43137"/>
                    </a:srgbClr>
                  </a:outerShdw>
                </a:effectLst>
              </a:rPr>
              <a:t>)</a:t>
            </a:r>
            <a:endParaRPr lang="en-AU" sz="3200" u="sng" baseline="30000" dirty="0" smtClean="0">
              <a:solidFill>
                <a:schemeClr val="bg1"/>
              </a:solidFill>
              <a:effectLst>
                <a:outerShdw blurRad="38100" dist="38100" dir="2700000" algn="tl">
                  <a:srgbClr val="000000">
                    <a:alpha val="43137"/>
                  </a:srgbClr>
                </a:outerShdw>
              </a:effectLst>
            </a:endParaRPr>
          </a:p>
          <a:p>
            <a:pPr>
              <a:lnSpc>
                <a:spcPct val="80000"/>
              </a:lnSpc>
              <a:spcBef>
                <a:spcPts val="0"/>
              </a:spcBef>
              <a:buNone/>
            </a:pPr>
            <a:r>
              <a:rPr lang="en-AU" sz="3200" dirty="0" smtClean="0">
                <a:solidFill>
                  <a:schemeClr val="bg1"/>
                </a:solidFill>
                <a:effectLst>
                  <a:outerShdw blurRad="38100" dist="38100" dir="2700000" algn="tl">
                    <a:srgbClr val="000000">
                      <a:alpha val="43137"/>
                    </a:srgbClr>
                  </a:outerShdw>
                </a:effectLst>
              </a:rPr>
              <a:t>               g </a:t>
            </a:r>
          </a:p>
          <a:p>
            <a:pPr>
              <a:buNone/>
            </a:pPr>
            <a:endParaRPr lang="en-AU" sz="1600" dirty="0" smtClean="0">
              <a:solidFill>
                <a:schemeClr val="bg1"/>
              </a:solidFill>
              <a:effectLst>
                <a:outerShdw blurRad="38100" dist="38100" dir="2700000" algn="tl">
                  <a:srgbClr val="000000">
                    <a:alpha val="43137"/>
                  </a:srgbClr>
                </a:outerShdw>
              </a:effectLst>
            </a:endParaRPr>
          </a:p>
          <a:p>
            <a:pPr marL="0" indent="0">
              <a:buNone/>
            </a:pPr>
            <a:r>
              <a:rPr lang="en-AU" sz="3200" dirty="0" err="1" smtClean="0">
                <a:solidFill>
                  <a:schemeClr val="bg1"/>
                </a:solidFill>
                <a:effectLst>
                  <a:outerShdw blurRad="38100" dist="38100" dir="2700000" algn="tl">
                    <a:srgbClr val="000000">
                      <a:alpha val="43137"/>
                    </a:srgbClr>
                  </a:outerShdw>
                </a:effectLst>
              </a:rPr>
              <a:t>s</a:t>
            </a:r>
            <a:r>
              <a:rPr lang="en-AU" sz="3200" baseline="-25000" dirty="0" err="1" smtClean="0">
                <a:solidFill>
                  <a:schemeClr val="bg1"/>
                </a:solidFill>
                <a:effectLst>
                  <a:outerShdw blurRad="38100" dist="38100" dir="2700000" algn="tl">
                    <a:srgbClr val="000000">
                      <a:alpha val="43137"/>
                    </a:srgbClr>
                  </a:outerShdw>
                </a:effectLst>
              </a:rPr>
              <a:t>H</a:t>
            </a:r>
            <a:r>
              <a:rPr lang="en-AU" sz="3200" dirty="0" smtClean="0">
                <a:solidFill>
                  <a:schemeClr val="bg1"/>
                </a:solidFill>
                <a:effectLst>
                  <a:outerShdw blurRad="38100" dist="38100" dir="2700000" algn="tl">
                    <a:srgbClr val="000000">
                      <a:alpha val="43137"/>
                    </a:srgbClr>
                  </a:outerShdw>
                </a:effectLst>
              </a:rPr>
              <a:t>  = (</a:t>
            </a:r>
            <a:r>
              <a:rPr lang="en-AU" sz="3200" dirty="0" smtClean="0">
                <a:solidFill>
                  <a:schemeClr val="bg1"/>
                </a:solidFill>
                <a:effectLst>
                  <a:outerShdw blurRad="38100" dist="38100" dir="2700000" algn="tl">
                    <a:srgbClr val="000000">
                      <a:alpha val="43137"/>
                    </a:srgbClr>
                  </a:outerShdw>
                </a:effectLst>
              </a:rPr>
              <a:t>u </a:t>
            </a:r>
            <a:r>
              <a:rPr lang="en-AU" sz="3200" dirty="0" smtClean="0">
                <a:solidFill>
                  <a:schemeClr val="bg1"/>
                </a:solidFill>
                <a:effectLst>
                  <a:outerShdw blurRad="38100" dist="38100" dir="2700000" algn="tl">
                    <a:srgbClr val="000000">
                      <a:alpha val="43137"/>
                    </a:srgbClr>
                  </a:outerShdw>
                </a:effectLst>
              </a:rPr>
              <a:t>cos </a:t>
            </a:r>
            <a:r>
              <a:rPr lang="el-GR" sz="3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dirty="0" smtClean="0">
                <a:solidFill>
                  <a:schemeClr val="bg1"/>
                </a:solidFill>
                <a:effectLst>
                  <a:outerShdw blurRad="38100" dist="38100" dir="2700000" algn="tl">
                    <a:srgbClr val="000000">
                      <a:alpha val="43137"/>
                    </a:srgbClr>
                  </a:outerShdw>
                </a:effectLst>
              </a:rPr>
              <a:t>)t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Partial Projectile Motion</a:t>
            </a:r>
            <a:endParaRPr lang="en-AU" dirty="0">
              <a:latin typeface="+mn-lt"/>
            </a:endParaRPr>
          </a:p>
        </p:txBody>
      </p:sp>
      <p:sp>
        <p:nvSpPr>
          <p:cNvPr id="3" name="Content Placeholder 2"/>
          <p:cNvSpPr>
            <a:spLocks noGrp="1"/>
          </p:cNvSpPr>
          <p:nvPr>
            <p:ph idx="1"/>
          </p:nvPr>
        </p:nvSpPr>
        <p:spPr>
          <a:xfrm>
            <a:off x="539552" y="1142984"/>
            <a:ext cx="8136904" cy="5105416"/>
          </a:xfrm>
          <a:solidFill>
            <a:schemeClr val="tx2">
              <a:lumMod val="10000"/>
              <a:alpha val="45000"/>
            </a:schemeClr>
          </a:solidFill>
        </p:spPr>
        <p:txBody>
          <a:bodyPr>
            <a:normAutofit/>
          </a:bodyPr>
          <a:lstStyle/>
          <a:p>
            <a:pPr marL="0" indent="0">
              <a:buNone/>
            </a:pPr>
            <a:r>
              <a:rPr lang="en-AU" sz="2400" u="sng" dirty="0" smtClean="0"/>
              <a:t>Example 1.3g:</a:t>
            </a:r>
            <a:r>
              <a:rPr lang="en-AU" sz="2400" dirty="0" smtClean="0"/>
              <a:t> </a:t>
            </a:r>
            <a:r>
              <a:rPr lang="en-AU" sz="2400" dirty="0" smtClean="0">
                <a:solidFill>
                  <a:schemeClr val="accent1">
                    <a:lumMod val="60000"/>
                    <a:lumOff val="40000"/>
                  </a:schemeClr>
                </a:solidFill>
              </a:rPr>
              <a:t>An athlete rests a shot put on their shoulder at 1.5 metres above the ground. The shot put is launched at a 30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angle above horizontal and at a speed of 6.5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(Ignoring air resistance).</a:t>
            </a:r>
          </a:p>
          <a:p>
            <a:pPr marL="0" indent="0">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a) What is the vertical displacement of the ball between the launch point and where it strikes the ground?</a:t>
            </a:r>
          </a:p>
          <a:p>
            <a:pPr>
              <a:buNone/>
            </a:pPr>
            <a:r>
              <a:rPr lang="en-AU" sz="2400" dirty="0" smtClean="0">
                <a:solidFill>
                  <a:schemeClr val="accent1">
                    <a:lumMod val="60000"/>
                    <a:lumOff val="40000"/>
                  </a:schemeClr>
                </a:solidFill>
              </a:rPr>
              <a:t>b) Calculate the time of travel of the ball.</a:t>
            </a:r>
          </a:p>
          <a:p>
            <a:pPr>
              <a:buNone/>
            </a:pPr>
            <a:r>
              <a:rPr lang="en-AU" sz="2400" dirty="0" smtClean="0">
                <a:solidFill>
                  <a:schemeClr val="accent1">
                    <a:lumMod val="60000"/>
                    <a:lumOff val="40000"/>
                  </a:schemeClr>
                </a:solidFill>
              </a:rPr>
              <a:t>c) Calculate the range of the ball.</a:t>
            </a:r>
          </a:p>
          <a:p>
            <a:endParaRPr lang="en-AU" sz="3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Partial Projectile Motion</a:t>
            </a:r>
            <a:endParaRPr lang="en-AU" dirty="0">
              <a:latin typeface="+mn-lt"/>
            </a:endParaRPr>
          </a:p>
        </p:txBody>
      </p:sp>
      <p:sp>
        <p:nvSpPr>
          <p:cNvPr id="3" name="Content Placeholder 2"/>
          <p:cNvSpPr>
            <a:spLocks noGrp="1"/>
          </p:cNvSpPr>
          <p:nvPr>
            <p:ph idx="1"/>
          </p:nvPr>
        </p:nvSpPr>
        <p:spPr>
          <a:xfrm>
            <a:off x="539552" y="1142984"/>
            <a:ext cx="8072462" cy="5105416"/>
          </a:xfrm>
          <a:solidFill>
            <a:schemeClr val="tx2">
              <a:lumMod val="10000"/>
              <a:alpha val="45000"/>
            </a:schemeClr>
          </a:solidFill>
        </p:spPr>
        <p:txBody>
          <a:bodyPr>
            <a:normAutofit/>
          </a:bodyPr>
          <a:lstStyle/>
          <a:p>
            <a:pPr marL="0" indent="0">
              <a:buNone/>
            </a:pPr>
            <a:r>
              <a:rPr lang="en-AU" sz="2400" u="sng" dirty="0" smtClean="0"/>
              <a:t>Example 1.3h:</a:t>
            </a:r>
            <a:r>
              <a:rPr lang="en-AU" sz="2400" dirty="0" smtClean="0"/>
              <a:t> </a:t>
            </a:r>
            <a:r>
              <a:rPr lang="en-AU" sz="2400" dirty="0" smtClean="0">
                <a:solidFill>
                  <a:schemeClr val="accent1">
                    <a:lumMod val="60000"/>
                    <a:lumOff val="40000"/>
                  </a:schemeClr>
                </a:solidFill>
              </a:rPr>
              <a:t>A Cannon fires a cannon ball from a cliff 12 metres high at an angle of 30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from horizontal and at a speed of 36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(Ignoring air resistance).</a:t>
            </a:r>
          </a:p>
          <a:p>
            <a:pPr marL="0" indent="0">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a) Calculate the time of travel to hit the ground below?</a:t>
            </a:r>
          </a:p>
          <a:p>
            <a:pPr>
              <a:buNone/>
            </a:pPr>
            <a:r>
              <a:rPr lang="en-AU" sz="2400" dirty="0" smtClean="0">
                <a:solidFill>
                  <a:schemeClr val="accent1">
                    <a:lumMod val="60000"/>
                    <a:lumOff val="40000"/>
                  </a:schemeClr>
                </a:solidFill>
              </a:rPr>
              <a:t>b) How far does the cannon ball travel before impact? </a:t>
            </a:r>
          </a:p>
          <a:p>
            <a:pPr>
              <a:buNone/>
            </a:pPr>
            <a:r>
              <a:rPr lang="en-AU" sz="2400" dirty="0" smtClean="0">
                <a:solidFill>
                  <a:schemeClr val="accent1">
                    <a:lumMod val="60000"/>
                    <a:lumOff val="40000"/>
                  </a:schemeClr>
                </a:solidFill>
              </a:rPr>
              <a:t>c) Find the maximum height from the point of impact?</a:t>
            </a:r>
          </a:p>
          <a:p>
            <a:endParaRPr lang="en-AU" sz="3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smtClean="0">
                <a:latin typeface="+mn-lt"/>
              </a:rPr>
              <a:t>Partial Projectile Motion</a:t>
            </a:r>
            <a:endParaRPr lang="en-AU" dirty="0">
              <a:latin typeface="+mn-lt"/>
            </a:endParaRPr>
          </a:p>
        </p:txBody>
      </p:sp>
      <p:sp>
        <p:nvSpPr>
          <p:cNvPr id="3" name="Content Placeholder 2"/>
          <p:cNvSpPr>
            <a:spLocks noGrp="1"/>
          </p:cNvSpPr>
          <p:nvPr>
            <p:ph idx="1"/>
          </p:nvPr>
        </p:nvSpPr>
        <p:spPr>
          <a:xfrm>
            <a:off x="539552" y="1142984"/>
            <a:ext cx="7958628" cy="5105416"/>
          </a:xfrm>
          <a:solidFill>
            <a:schemeClr val="tx2">
              <a:lumMod val="10000"/>
              <a:alpha val="45000"/>
            </a:schemeClr>
          </a:solidFill>
        </p:spPr>
        <p:txBody>
          <a:bodyPr>
            <a:normAutofit/>
          </a:bodyPr>
          <a:lstStyle/>
          <a:p>
            <a:pPr marL="0" indent="0">
              <a:buNone/>
            </a:pPr>
            <a:r>
              <a:rPr lang="en-AU" sz="2400" u="sng" dirty="0" smtClean="0"/>
              <a:t>Example 1.3i:</a:t>
            </a:r>
            <a:r>
              <a:rPr lang="en-AU" sz="2400" dirty="0" smtClean="0"/>
              <a:t> </a:t>
            </a:r>
            <a:r>
              <a:rPr lang="en-AU" sz="2400" dirty="0" smtClean="0">
                <a:solidFill>
                  <a:schemeClr val="accent1">
                    <a:lumMod val="60000"/>
                    <a:lumOff val="40000"/>
                  </a:schemeClr>
                </a:solidFill>
              </a:rPr>
              <a:t>Natasha releases a ball from the free-throw line with a velocity of 7 m s</a:t>
            </a:r>
            <a:r>
              <a:rPr lang="en-AU" sz="2400" baseline="30000" dirty="0" smtClean="0">
                <a:solidFill>
                  <a:schemeClr val="accent1">
                    <a:lumMod val="60000"/>
                    <a:lumOff val="40000"/>
                  </a:schemeClr>
                </a:solidFill>
              </a:rPr>
              <a:t>-1</a:t>
            </a:r>
            <a:r>
              <a:rPr lang="en-AU" sz="2400" dirty="0" smtClean="0">
                <a:solidFill>
                  <a:schemeClr val="accent1">
                    <a:lumMod val="60000"/>
                    <a:lumOff val="40000"/>
                  </a:schemeClr>
                </a:solidFill>
              </a:rPr>
              <a:t> at an angle of 51</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from the horizontal. The ball was released at a height of 2.3 m above the ground and the basket is 3.05 m high. If the ball passes exactly through the hoop as it is falling, calculate; (Ignoring air resistance).</a:t>
            </a:r>
          </a:p>
          <a:p>
            <a:pPr marL="0" indent="0">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a) The time of flight.</a:t>
            </a:r>
          </a:p>
          <a:p>
            <a:pPr>
              <a:buNone/>
            </a:pPr>
            <a:r>
              <a:rPr lang="en-AU" sz="2400" dirty="0" smtClean="0">
                <a:solidFill>
                  <a:schemeClr val="accent1">
                    <a:lumMod val="60000"/>
                    <a:lumOff val="40000"/>
                  </a:schemeClr>
                </a:solidFill>
              </a:rPr>
              <a:t>b) The distance between the free throw line and the centre of the hoop.</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1.3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a:t>
            </a:r>
            <a:r>
              <a:rPr lang="en-AU" sz="2800" dirty="0" smtClean="0">
                <a:solidFill>
                  <a:schemeClr val="bg1"/>
                </a:solidFill>
                <a:latin typeface="Arial" pitchFamily="34" charset="0"/>
                <a:cs typeface="Arial" pitchFamily="34" charset="0"/>
              </a:rPr>
              <a:t>2.3, page 58-61 and answer </a:t>
            </a:r>
            <a:endParaRPr lang="en-AU" sz="2800" dirty="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&amp; Q2 </a:t>
            </a:r>
            <a:r>
              <a:rPr lang="en-AU" sz="2800" dirty="0">
                <a:solidFill>
                  <a:schemeClr val="bg1"/>
                </a:solidFill>
                <a:latin typeface="Arial" pitchFamily="34" charset="0"/>
                <a:cs typeface="Arial" pitchFamily="34" charset="0"/>
              </a:rPr>
              <a:t>Set </a:t>
            </a:r>
            <a:r>
              <a:rPr lang="en-AU" sz="2800" dirty="0" smtClean="0">
                <a:solidFill>
                  <a:schemeClr val="bg1"/>
                </a:solidFill>
                <a:latin typeface="Arial" pitchFamily="34" charset="0"/>
                <a:cs typeface="Arial" pitchFamily="34" charset="0"/>
              </a:rPr>
              <a:t>2.3</a:t>
            </a:r>
          </a:p>
          <a:p>
            <a:pPr marL="0" indent="0">
              <a:spcAft>
                <a:spcPts val="1200"/>
              </a:spcAft>
              <a:buNone/>
            </a:pPr>
            <a:r>
              <a:rPr lang="en-AU" sz="2800" dirty="0" smtClean="0">
                <a:solidFill>
                  <a:schemeClr val="bg1"/>
                </a:solidFill>
                <a:latin typeface="Arial" pitchFamily="34" charset="0"/>
                <a:cs typeface="Arial" pitchFamily="34" charset="0"/>
              </a:rPr>
              <a:t>     by </a:t>
            </a:r>
            <a:r>
              <a:rPr lang="en-AU" sz="2800" dirty="0">
                <a:solidFill>
                  <a:schemeClr val="bg1"/>
                </a:solidFill>
                <a:latin typeface="Arial" pitchFamily="34" charset="0"/>
                <a:cs typeface="Arial" pitchFamily="34" charset="0"/>
              </a:rPr>
              <a:t>next lesson.</a:t>
            </a:r>
          </a:p>
        </p:txBody>
      </p:sp>
    </p:spTree>
    <p:extLst>
      <p:ext uri="{BB962C8B-B14F-4D97-AF65-F5344CB8AC3E}">
        <p14:creationId xmlns:p14="http://schemas.microsoft.com/office/powerpoint/2010/main" val="21487109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Energy</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2.3</a:t>
            </a:r>
          </a:p>
          <a:p>
            <a:pPr>
              <a:buNone/>
            </a:pPr>
            <a:r>
              <a:rPr lang="en-AU" sz="3200" b="1" dirty="0" smtClean="0">
                <a:latin typeface="+mj-lt"/>
              </a:rPr>
              <a:t>Page 58 - 61</a:t>
            </a:r>
            <a:endParaRPr lang="en-US" sz="3200" b="1" dirty="0">
              <a:latin typeface="+mj-lt"/>
            </a:endParaRPr>
          </a:p>
        </p:txBody>
      </p:sp>
    </p:spTree>
    <p:extLst>
      <p:ext uri="{BB962C8B-B14F-4D97-AF65-F5344CB8AC3E}">
        <p14:creationId xmlns:p14="http://schemas.microsoft.com/office/powerpoint/2010/main" val="1207477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latin typeface="+mn-lt"/>
              </a:rPr>
              <a:t>Energy</a:t>
            </a:r>
            <a:endParaRPr lang="en-US" dirty="0">
              <a:latin typeface="+mn-lt"/>
            </a:endParaRPr>
          </a:p>
        </p:txBody>
      </p:sp>
      <p:sp>
        <p:nvSpPr>
          <p:cNvPr id="33795" name="Content Placeholder 2"/>
          <p:cNvSpPr>
            <a:spLocks noGrp="1"/>
          </p:cNvSpPr>
          <p:nvPr>
            <p:ph idx="1"/>
          </p:nvPr>
        </p:nvSpPr>
        <p:spPr>
          <a:xfrm>
            <a:off x="304800" y="1554163"/>
            <a:ext cx="8686800" cy="4160853"/>
          </a:xfrm>
          <a:solidFill>
            <a:schemeClr val="tx2">
              <a:lumMod val="10000"/>
              <a:alpha val="45000"/>
            </a:schemeClr>
          </a:solidFill>
        </p:spPr>
        <p:txBody>
          <a:bodyPr/>
          <a:lstStyle/>
          <a:p>
            <a:pPr eaLnBrk="1" hangingPunct="1">
              <a:buClr>
                <a:schemeClr val="tx2"/>
              </a:buClr>
              <a:buNone/>
            </a:pPr>
            <a:r>
              <a:rPr lang="en-AU" sz="2600" dirty="0" smtClean="0">
                <a:cs typeface="Arial" panose="020B0604020202020204" pitchFamily="34" charset="0"/>
              </a:rPr>
              <a:t>There is a change in energy when;</a:t>
            </a:r>
          </a:p>
          <a:p>
            <a:pPr eaLnBrk="1" hangingPunct="1">
              <a:buClr>
                <a:schemeClr val="tx2"/>
              </a:buClr>
            </a:pPr>
            <a:r>
              <a:rPr lang="en-AU" sz="2600" dirty="0" smtClean="0">
                <a:cs typeface="Arial" panose="020B0604020202020204" pitchFamily="34" charset="0"/>
              </a:rPr>
              <a:t>a </a:t>
            </a:r>
            <a:r>
              <a:rPr lang="en-AU" sz="2600" dirty="0">
                <a:cs typeface="Arial" panose="020B0604020202020204" pitchFamily="34" charset="0"/>
              </a:rPr>
              <a:t>mass moves or is moved from one point to another in a gravitational field and its potential energy changes, work is done on the mass by the </a:t>
            </a:r>
            <a:r>
              <a:rPr lang="en-AU" sz="2600" dirty="0" smtClean="0">
                <a:cs typeface="Arial" panose="020B0604020202020204" pitchFamily="34" charset="0"/>
              </a:rPr>
              <a:t>field.</a:t>
            </a:r>
          </a:p>
          <a:p>
            <a:pPr eaLnBrk="1" hangingPunct="1">
              <a:buClr>
                <a:schemeClr val="tx2"/>
              </a:buClr>
            </a:pPr>
            <a:r>
              <a:rPr lang="en-AU" sz="2600" dirty="0" smtClean="0">
                <a:cs typeface="Arial" panose="020B0604020202020204" pitchFamily="34" charset="0"/>
              </a:rPr>
              <a:t>energy changes from one form to another.</a:t>
            </a:r>
          </a:p>
          <a:p>
            <a:pPr eaLnBrk="1" hangingPunct="1">
              <a:buClr>
                <a:schemeClr val="tx2"/>
              </a:buClr>
              <a:buNone/>
            </a:pPr>
            <a:endParaRPr lang="en-US"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5617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AutoShape 4"/>
          <p:cNvSpPr>
            <a:spLocks noChangeArrowheads="1"/>
          </p:cNvSpPr>
          <p:nvPr/>
        </p:nvSpPr>
        <p:spPr bwMode="auto">
          <a:xfrm>
            <a:off x="323850" y="908050"/>
            <a:ext cx="2663825" cy="1728788"/>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FF0000"/>
                </a:solidFill>
              </a:rPr>
              <a:t>chemical</a:t>
            </a:r>
            <a:endParaRPr lang="en-US" altLang="en-US" sz="2400">
              <a:solidFill>
                <a:srgbClr val="FF0000"/>
              </a:solidFill>
            </a:endParaRPr>
          </a:p>
        </p:txBody>
      </p:sp>
      <p:sp>
        <p:nvSpPr>
          <p:cNvPr id="18437" name="AutoShape 5"/>
          <p:cNvSpPr>
            <a:spLocks noChangeArrowheads="1"/>
          </p:cNvSpPr>
          <p:nvPr/>
        </p:nvSpPr>
        <p:spPr bwMode="auto">
          <a:xfrm>
            <a:off x="3059113" y="0"/>
            <a:ext cx="2592387" cy="1728788"/>
          </a:xfrm>
          <a:prstGeom prst="smileyFace">
            <a:avLst>
              <a:gd name="adj" fmla="val 4653"/>
            </a:avLst>
          </a:prstGeom>
          <a:solidFill>
            <a:srgbClr val="FFFF00"/>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0033CC"/>
                </a:solidFill>
              </a:rPr>
              <a:t>heat</a:t>
            </a:r>
            <a:endParaRPr lang="en-US" altLang="en-US" sz="2400">
              <a:solidFill>
                <a:srgbClr val="0033CC"/>
              </a:solidFill>
            </a:endParaRPr>
          </a:p>
        </p:txBody>
      </p:sp>
      <p:sp>
        <p:nvSpPr>
          <p:cNvPr id="18438" name="AutoShape 6"/>
          <p:cNvSpPr>
            <a:spLocks noChangeArrowheads="1"/>
          </p:cNvSpPr>
          <p:nvPr/>
        </p:nvSpPr>
        <p:spPr bwMode="auto">
          <a:xfrm>
            <a:off x="0" y="2781300"/>
            <a:ext cx="2520950" cy="1871663"/>
          </a:xfrm>
          <a:prstGeom prst="smileyFace">
            <a:avLst>
              <a:gd name="adj" fmla="val 4653"/>
            </a:avLst>
          </a:prstGeom>
          <a:solidFill>
            <a:schemeClr val="bg1"/>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0CC00"/>
                </a:solidFill>
              </a:rPr>
              <a:t>electromagnetism</a:t>
            </a:r>
            <a:endParaRPr lang="en-US" altLang="en-US" sz="2400" dirty="0">
              <a:solidFill>
                <a:srgbClr val="00CC00"/>
              </a:solidFill>
            </a:endParaRPr>
          </a:p>
        </p:txBody>
      </p:sp>
      <p:sp>
        <p:nvSpPr>
          <p:cNvPr id="18439" name="AutoShape 7"/>
          <p:cNvSpPr>
            <a:spLocks noChangeArrowheads="1"/>
          </p:cNvSpPr>
          <p:nvPr/>
        </p:nvSpPr>
        <p:spPr bwMode="auto">
          <a:xfrm>
            <a:off x="1403350" y="4652963"/>
            <a:ext cx="2520950" cy="1871662"/>
          </a:xfrm>
          <a:prstGeom prst="smileyFace">
            <a:avLst>
              <a:gd name="adj" fmla="val 4653"/>
            </a:avLst>
          </a:prstGeom>
          <a:solidFill>
            <a:srgbClr val="99FFCC"/>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chemeClr val="bg1"/>
                </a:solidFill>
              </a:rPr>
              <a:t>sound</a:t>
            </a:r>
            <a:endParaRPr lang="en-US" altLang="en-US" sz="2400" dirty="0">
              <a:solidFill>
                <a:schemeClr val="bg1"/>
              </a:solidFill>
            </a:endParaRPr>
          </a:p>
        </p:txBody>
      </p:sp>
      <p:sp>
        <p:nvSpPr>
          <p:cNvPr id="18440" name="AutoShape 8"/>
          <p:cNvSpPr>
            <a:spLocks noChangeArrowheads="1"/>
          </p:cNvSpPr>
          <p:nvPr/>
        </p:nvSpPr>
        <p:spPr bwMode="auto">
          <a:xfrm>
            <a:off x="4500563" y="4986338"/>
            <a:ext cx="2520950" cy="1871662"/>
          </a:xfrm>
          <a:prstGeom prst="smileyFace">
            <a:avLst>
              <a:gd name="adj" fmla="val 4653"/>
            </a:avLst>
          </a:prstGeom>
          <a:solidFill>
            <a:srgbClr val="FFFF99"/>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6600CC"/>
                </a:solidFill>
              </a:rPr>
              <a:t>light</a:t>
            </a:r>
            <a:endParaRPr lang="en-US" altLang="en-US" sz="2400">
              <a:solidFill>
                <a:srgbClr val="6600CC"/>
              </a:solidFill>
            </a:endParaRPr>
          </a:p>
        </p:txBody>
      </p:sp>
      <p:sp>
        <p:nvSpPr>
          <p:cNvPr id="18441" name="AutoShape 9"/>
          <p:cNvSpPr>
            <a:spLocks noChangeArrowheads="1"/>
          </p:cNvSpPr>
          <p:nvPr/>
        </p:nvSpPr>
        <p:spPr bwMode="auto">
          <a:xfrm>
            <a:off x="6623050" y="2997200"/>
            <a:ext cx="2520950" cy="1871663"/>
          </a:xfrm>
          <a:prstGeom prst="smileyFace">
            <a:avLst>
              <a:gd name="adj" fmla="val 4653"/>
            </a:avLst>
          </a:prstGeom>
          <a:solidFill>
            <a:srgbClr val="FF99CC"/>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A5000"/>
                </a:solidFill>
              </a:rPr>
              <a:t>kinetic</a:t>
            </a:r>
            <a:endParaRPr lang="en-US" altLang="en-US" sz="2400" dirty="0">
              <a:solidFill>
                <a:srgbClr val="0A5000"/>
              </a:solidFill>
            </a:endParaRPr>
          </a:p>
        </p:txBody>
      </p:sp>
      <p:sp>
        <p:nvSpPr>
          <p:cNvPr id="18442" name="AutoShape 10"/>
          <p:cNvSpPr>
            <a:spLocks noChangeArrowheads="1"/>
          </p:cNvSpPr>
          <p:nvPr/>
        </p:nvSpPr>
        <p:spPr bwMode="auto">
          <a:xfrm>
            <a:off x="6300788" y="765175"/>
            <a:ext cx="2520950" cy="1871663"/>
          </a:xfrm>
          <a:prstGeom prst="smileyFace">
            <a:avLst>
              <a:gd name="adj" fmla="val 4653"/>
            </a:avLst>
          </a:prstGeom>
          <a:solidFill>
            <a:srgbClr val="FF9966"/>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800000"/>
                </a:solidFill>
              </a:rPr>
              <a:t>potential</a:t>
            </a:r>
            <a:endParaRPr lang="en-US" altLang="en-US" sz="2400">
              <a:solidFill>
                <a:srgbClr val="800000"/>
              </a:solidFill>
            </a:endParaRPr>
          </a:p>
        </p:txBody>
      </p:sp>
      <p:sp>
        <p:nvSpPr>
          <p:cNvPr id="18445" name="AutoShape 13"/>
          <p:cNvSpPr>
            <a:spLocks noChangeArrowheads="1"/>
          </p:cNvSpPr>
          <p:nvPr/>
        </p:nvSpPr>
        <p:spPr bwMode="auto">
          <a:xfrm>
            <a:off x="3059113" y="0"/>
            <a:ext cx="2592387" cy="1728788"/>
          </a:xfrm>
          <a:prstGeom prst="smileyFace">
            <a:avLst>
              <a:gd name="adj" fmla="val 4653"/>
            </a:avLst>
          </a:prstGeom>
          <a:solidFill>
            <a:srgbClr val="FFFF00"/>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033CC"/>
                </a:solidFill>
              </a:rPr>
              <a:t>heat</a:t>
            </a:r>
            <a:endParaRPr lang="en-US" altLang="en-US" sz="2400" dirty="0">
              <a:solidFill>
                <a:srgbClr val="0033CC"/>
              </a:solidFill>
            </a:endParaRPr>
          </a:p>
        </p:txBody>
      </p:sp>
      <p:sp>
        <p:nvSpPr>
          <p:cNvPr id="18444" name="Line 12"/>
          <p:cNvSpPr>
            <a:spLocks noChangeShapeType="1"/>
          </p:cNvSpPr>
          <p:nvPr/>
        </p:nvSpPr>
        <p:spPr bwMode="auto">
          <a:xfrm flipH="1" flipV="1">
            <a:off x="5148263" y="908050"/>
            <a:ext cx="1584325" cy="649288"/>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6" name="Line 14"/>
          <p:cNvSpPr>
            <a:spLocks noChangeShapeType="1"/>
          </p:cNvSpPr>
          <p:nvPr/>
        </p:nvSpPr>
        <p:spPr bwMode="auto">
          <a:xfrm>
            <a:off x="7812088" y="1916113"/>
            <a:ext cx="0" cy="14414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7" name="Line 15"/>
          <p:cNvSpPr>
            <a:spLocks noChangeShapeType="1"/>
          </p:cNvSpPr>
          <p:nvPr/>
        </p:nvSpPr>
        <p:spPr bwMode="auto">
          <a:xfrm flipH="1">
            <a:off x="2700338" y="1989138"/>
            <a:ext cx="4822825" cy="33115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8" name="Line 16"/>
          <p:cNvSpPr>
            <a:spLocks noChangeShapeType="1"/>
          </p:cNvSpPr>
          <p:nvPr/>
        </p:nvSpPr>
        <p:spPr bwMode="auto">
          <a:xfrm flipH="1" flipV="1">
            <a:off x="2125663" y="3402013"/>
            <a:ext cx="5038623" cy="138113"/>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9" name="Line 17"/>
          <p:cNvSpPr>
            <a:spLocks noChangeShapeType="1"/>
          </p:cNvSpPr>
          <p:nvPr/>
        </p:nvSpPr>
        <p:spPr bwMode="auto">
          <a:xfrm flipV="1">
            <a:off x="8135938" y="1902466"/>
            <a:ext cx="73025" cy="18732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0" name="Line 18"/>
          <p:cNvSpPr>
            <a:spLocks noChangeShapeType="1"/>
          </p:cNvSpPr>
          <p:nvPr/>
        </p:nvSpPr>
        <p:spPr bwMode="auto">
          <a:xfrm flipH="1" flipV="1">
            <a:off x="4427538" y="1052513"/>
            <a:ext cx="1368425" cy="4497387"/>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1" name="Line 19"/>
          <p:cNvSpPr>
            <a:spLocks noChangeShapeType="1"/>
          </p:cNvSpPr>
          <p:nvPr/>
        </p:nvSpPr>
        <p:spPr bwMode="auto">
          <a:xfrm flipH="1" flipV="1">
            <a:off x="2087563" y="4076698"/>
            <a:ext cx="3379748" cy="1584327"/>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2" name="Line 20"/>
          <p:cNvSpPr>
            <a:spLocks noChangeShapeType="1"/>
          </p:cNvSpPr>
          <p:nvPr/>
        </p:nvSpPr>
        <p:spPr bwMode="auto">
          <a:xfrm flipV="1">
            <a:off x="1692275" y="835024"/>
            <a:ext cx="2230438" cy="65087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3" name="Line 21"/>
          <p:cNvSpPr>
            <a:spLocks noChangeShapeType="1"/>
          </p:cNvSpPr>
          <p:nvPr/>
        </p:nvSpPr>
        <p:spPr bwMode="auto">
          <a:xfrm>
            <a:off x="1476375" y="1989138"/>
            <a:ext cx="0" cy="14414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4" name="Line 22"/>
          <p:cNvSpPr>
            <a:spLocks noChangeShapeType="1"/>
          </p:cNvSpPr>
          <p:nvPr/>
        </p:nvSpPr>
        <p:spPr bwMode="auto">
          <a:xfrm>
            <a:off x="2051050" y="1989138"/>
            <a:ext cx="3565524" cy="3743324"/>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5" name="Line 23"/>
          <p:cNvSpPr>
            <a:spLocks noChangeShapeType="1"/>
          </p:cNvSpPr>
          <p:nvPr/>
        </p:nvSpPr>
        <p:spPr bwMode="auto">
          <a:xfrm flipH="1" flipV="1">
            <a:off x="1149350" y="4149725"/>
            <a:ext cx="1296988" cy="107950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6" name="Line 24"/>
          <p:cNvSpPr>
            <a:spLocks noChangeShapeType="1"/>
          </p:cNvSpPr>
          <p:nvPr/>
        </p:nvSpPr>
        <p:spPr bwMode="auto">
          <a:xfrm flipH="1">
            <a:off x="1835150" y="1268413"/>
            <a:ext cx="2305050" cy="20161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7" name="Line 25"/>
          <p:cNvSpPr>
            <a:spLocks noChangeShapeType="1"/>
          </p:cNvSpPr>
          <p:nvPr/>
        </p:nvSpPr>
        <p:spPr bwMode="auto">
          <a:xfrm>
            <a:off x="4140200" y="1557338"/>
            <a:ext cx="1368425" cy="37433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8" name="Line 26"/>
          <p:cNvSpPr>
            <a:spLocks noChangeShapeType="1"/>
          </p:cNvSpPr>
          <p:nvPr/>
        </p:nvSpPr>
        <p:spPr bwMode="auto">
          <a:xfrm>
            <a:off x="973138" y="4365625"/>
            <a:ext cx="1222375" cy="107950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9" name="Line 27"/>
          <p:cNvSpPr>
            <a:spLocks noChangeShapeType="1"/>
          </p:cNvSpPr>
          <p:nvPr/>
        </p:nvSpPr>
        <p:spPr bwMode="auto">
          <a:xfrm>
            <a:off x="1476375" y="4076699"/>
            <a:ext cx="3455665" cy="1655763"/>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60" name="Line 28"/>
          <p:cNvSpPr>
            <a:spLocks noChangeShapeType="1"/>
          </p:cNvSpPr>
          <p:nvPr/>
        </p:nvSpPr>
        <p:spPr bwMode="auto">
          <a:xfrm>
            <a:off x="2195513" y="3930649"/>
            <a:ext cx="5040312" cy="3176"/>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Tree>
    <p:extLst>
      <p:ext uri="{BB962C8B-B14F-4D97-AF65-F5344CB8AC3E}">
        <p14:creationId xmlns:p14="http://schemas.microsoft.com/office/powerpoint/2010/main" val="3941654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ox(in)">
                                      <p:cBhvr>
                                        <p:cTn id="7" dur="500"/>
                                        <p:tgtEl>
                                          <p:spTgt spid="1843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436"/>
                                        </p:tgtEl>
                                        <p:attrNameLst>
                                          <p:attrName>style.visibility</p:attrName>
                                        </p:attrNameLst>
                                      </p:cBhvr>
                                      <p:to>
                                        <p:strVal val="visible"/>
                                      </p:to>
                                    </p:set>
                                    <p:animEffect transition="in" filter="box(in)">
                                      <p:cBhvr>
                                        <p:cTn id="11" dur="500"/>
                                        <p:tgtEl>
                                          <p:spTgt spid="18436"/>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box(in)">
                                      <p:cBhvr>
                                        <p:cTn id="15" dur="500"/>
                                        <p:tgtEl>
                                          <p:spTgt spid="18438"/>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439"/>
                                        </p:tgtEl>
                                        <p:attrNameLst>
                                          <p:attrName>style.visibility</p:attrName>
                                        </p:attrNameLst>
                                      </p:cBhvr>
                                      <p:to>
                                        <p:strVal val="visible"/>
                                      </p:to>
                                    </p:set>
                                    <p:animEffect transition="in" filter="box(in)">
                                      <p:cBhvr>
                                        <p:cTn id="19" dur="500"/>
                                        <p:tgtEl>
                                          <p:spTgt spid="18439"/>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440"/>
                                        </p:tgtEl>
                                        <p:attrNameLst>
                                          <p:attrName>style.visibility</p:attrName>
                                        </p:attrNameLst>
                                      </p:cBhvr>
                                      <p:to>
                                        <p:strVal val="visible"/>
                                      </p:to>
                                    </p:set>
                                    <p:animEffect transition="in" filter="box(in)">
                                      <p:cBhvr>
                                        <p:cTn id="23" dur="500"/>
                                        <p:tgtEl>
                                          <p:spTgt spid="18440"/>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box(in)">
                                      <p:cBhvr>
                                        <p:cTn id="27" dur="500"/>
                                        <p:tgtEl>
                                          <p:spTgt spid="18441"/>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442"/>
                                        </p:tgtEl>
                                        <p:attrNameLst>
                                          <p:attrName>style.visibility</p:attrName>
                                        </p:attrNameLst>
                                      </p:cBhvr>
                                      <p:to>
                                        <p:strVal val="visible"/>
                                      </p:to>
                                    </p:set>
                                    <p:animEffect transition="in" filter="box(in)">
                                      <p:cBhvr>
                                        <p:cTn id="31" dur="500"/>
                                        <p:tgtEl>
                                          <p:spTgt spid="18442"/>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445"/>
                                        </p:tgtEl>
                                        <p:attrNameLst>
                                          <p:attrName>style.visibility</p:attrName>
                                        </p:attrNameLst>
                                      </p:cBhvr>
                                      <p:to>
                                        <p:strVal val="visible"/>
                                      </p:to>
                                    </p:set>
                                    <p:animEffect transition="in" filter="box(in)">
                                      <p:cBhvr>
                                        <p:cTn id="35" dur="500"/>
                                        <p:tgtEl>
                                          <p:spTgt spid="18445"/>
                                        </p:tgtEl>
                                      </p:cBhvr>
                                    </p:animEffect>
                                  </p:childTnLst>
                                </p:cTn>
                              </p:par>
                            </p:childTnLst>
                          </p:cTn>
                        </p:par>
                        <p:par>
                          <p:cTn id="36" fill="hold" nodeType="withGroup">
                            <p:stCondLst>
                              <p:cond delay="4000"/>
                            </p:stCondLst>
                            <p:childTnLst>
                              <p:par>
                                <p:cTn id="37" presetID="4" presetClass="entr" presetSubtype="32" fill="hold" grpId="0" nodeType="afterEffect">
                                  <p:stCondLst>
                                    <p:cond delay="0"/>
                                  </p:stCondLst>
                                  <p:childTnLst>
                                    <p:set>
                                      <p:cBhvr>
                                        <p:cTn id="38" dur="1" fill="hold">
                                          <p:stCondLst>
                                            <p:cond delay="0"/>
                                          </p:stCondLst>
                                        </p:cTn>
                                        <p:tgtEl>
                                          <p:spTgt spid="18444"/>
                                        </p:tgtEl>
                                        <p:attrNameLst>
                                          <p:attrName>style.visibility</p:attrName>
                                        </p:attrNameLst>
                                      </p:cBhvr>
                                      <p:to>
                                        <p:strVal val="visible"/>
                                      </p:to>
                                    </p:set>
                                    <p:animEffect transition="in" filter="box(out)">
                                      <p:cBhvr>
                                        <p:cTn id="39" dur="2000"/>
                                        <p:tgtEl>
                                          <p:spTgt spid="18444"/>
                                        </p:tgtEl>
                                      </p:cBhvr>
                                    </p:animEffect>
                                  </p:childTnLst>
                                  <p:subTnLst>
                                    <p:set>
                                      <p:cBhvr override="childStyle">
                                        <p:cTn dur="1" fill="hold" display="0" masterRel="nextClick" afterEffect="1"/>
                                        <p:tgtEl>
                                          <p:spTgt spid="18444"/>
                                        </p:tgtEl>
                                        <p:attrNameLst>
                                          <p:attrName>style.visibility</p:attrName>
                                        </p:attrNameLst>
                                      </p:cBhvr>
                                      <p:to>
                                        <p:strVal val="hidden"/>
                                      </p:to>
                                    </p:set>
                                  </p:subTnLst>
                                </p:cTn>
                              </p:par>
                            </p:childTnLst>
                          </p:cTn>
                        </p:par>
                        <p:par>
                          <p:cTn id="40" fill="hold" nodeType="afterGroup">
                            <p:stCondLst>
                              <p:cond delay="6000"/>
                            </p:stCondLst>
                            <p:childTnLst>
                              <p:par>
                                <p:cTn id="41" presetID="4" presetClass="entr" presetSubtype="32" fill="hold" grpId="0" nodeType="afterEffect">
                                  <p:stCondLst>
                                    <p:cond delay="1000"/>
                                  </p:stCondLst>
                                  <p:childTnLst>
                                    <p:set>
                                      <p:cBhvr>
                                        <p:cTn id="42" dur="1" fill="hold">
                                          <p:stCondLst>
                                            <p:cond delay="0"/>
                                          </p:stCondLst>
                                        </p:cTn>
                                        <p:tgtEl>
                                          <p:spTgt spid="18446"/>
                                        </p:tgtEl>
                                        <p:attrNameLst>
                                          <p:attrName>style.visibility</p:attrName>
                                        </p:attrNameLst>
                                      </p:cBhvr>
                                      <p:to>
                                        <p:strVal val="visible"/>
                                      </p:to>
                                    </p:set>
                                    <p:animEffect transition="in" filter="box(out)">
                                      <p:cBhvr>
                                        <p:cTn id="43" dur="2000"/>
                                        <p:tgtEl>
                                          <p:spTgt spid="18446"/>
                                        </p:tgtEl>
                                      </p:cBhvr>
                                    </p:animEffect>
                                  </p:childTnLst>
                                  <p:subTnLst>
                                    <p:set>
                                      <p:cBhvr override="childStyle">
                                        <p:cTn dur="1" fill="hold" display="0" masterRel="nextClick" afterEffect="1"/>
                                        <p:tgtEl>
                                          <p:spTgt spid="18446"/>
                                        </p:tgtEl>
                                        <p:attrNameLst>
                                          <p:attrName>style.visibility</p:attrName>
                                        </p:attrNameLst>
                                      </p:cBhvr>
                                      <p:to>
                                        <p:strVal val="hidden"/>
                                      </p:to>
                                    </p:set>
                                  </p:subTnLst>
                                </p:cTn>
                              </p:par>
                            </p:childTnLst>
                          </p:cTn>
                        </p:par>
                        <p:par>
                          <p:cTn id="44" fill="hold" nodeType="afterGroup">
                            <p:stCondLst>
                              <p:cond delay="9000"/>
                            </p:stCondLst>
                            <p:childTnLst>
                              <p:par>
                                <p:cTn id="45" presetID="4" presetClass="entr" presetSubtype="32" fill="hold" grpId="0" nodeType="afterEffect">
                                  <p:stCondLst>
                                    <p:cond delay="1000"/>
                                  </p:stCondLst>
                                  <p:childTnLst>
                                    <p:set>
                                      <p:cBhvr>
                                        <p:cTn id="46" dur="1" fill="hold">
                                          <p:stCondLst>
                                            <p:cond delay="0"/>
                                          </p:stCondLst>
                                        </p:cTn>
                                        <p:tgtEl>
                                          <p:spTgt spid="18447"/>
                                        </p:tgtEl>
                                        <p:attrNameLst>
                                          <p:attrName>style.visibility</p:attrName>
                                        </p:attrNameLst>
                                      </p:cBhvr>
                                      <p:to>
                                        <p:strVal val="visible"/>
                                      </p:to>
                                    </p:set>
                                    <p:animEffect transition="in" filter="box(out)">
                                      <p:cBhvr>
                                        <p:cTn id="47" dur="2000"/>
                                        <p:tgtEl>
                                          <p:spTgt spid="18447"/>
                                        </p:tgtEl>
                                      </p:cBhvr>
                                    </p:animEffect>
                                  </p:childTnLst>
                                  <p:subTnLst>
                                    <p:set>
                                      <p:cBhvr override="childStyle">
                                        <p:cTn dur="1" fill="hold" display="0" masterRel="nextClick" afterEffect="1"/>
                                        <p:tgtEl>
                                          <p:spTgt spid="18447"/>
                                        </p:tgtEl>
                                        <p:attrNameLst>
                                          <p:attrName>style.visibility</p:attrName>
                                        </p:attrNameLst>
                                      </p:cBhvr>
                                      <p:to>
                                        <p:strVal val="hidden"/>
                                      </p:to>
                                    </p:set>
                                  </p:subTnLst>
                                </p:cTn>
                              </p:par>
                            </p:childTnLst>
                          </p:cTn>
                        </p:par>
                        <p:par>
                          <p:cTn id="48" fill="hold" nodeType="afterGroup">
                            <p:stCondLst>
                              <p:cond delay="12000"/>
                            </p:stCondLst>
                            <p:childTnLst>
                              <p:par>
                                <p:cTn id="49" presetID="4" presetClass="entr" presetSubtype="32" fill="hold" grpId="0" nodeType="afterEffect">
                                  <p:stCondLst>
                                    <p:cond delay="1000"/>
                                  </p:stCondLst>
                                  <p:childTnLst>
                                    <p:set>
                                      <p:cBhvr>
                                        <p:cTn id="50" dur="1" fill="hold">
                                          <p:stCondLst>
                                            <p:cond delay="0"/>
                                          </p:stCondLst>
                                        </p:cTn>
                                        <p:tgtEl>
                                          <p:spTgt spid="18448"/>
                                        </p:tgtEl>
                                        <p:attrNameLst>
                                          <p:attrName>style.visibility</p:attrName>
                                        </p:attrNameLst>
                                      </p:cBhvr>
                                      <p:to>
                                        <p:strVal val="visible"/>
                                      </p:to>
                                    </p:set>
                                    <p:animEffect transition="in" filter="box(out)">
                                      <p:cBhvr>
                                        <p:cTn id="51" dur="2000"/>
                                        <p:tgtEl>
                                          <p:spTgt spid="18448"/>
                                        </p:tgtEl>
                                      </p:cBhvr>
                                    </p:animEffect>
                                  </p:childTnLst>
                                  <p:subTnLst>
                                    <p:set>
                                      <p:cBhvr override="childStyle">
                                        <p:cTn dur="1" fill="hold" display="0" masterRel="nextClick" afterEffect="1"/>
                                        <p:tgtEl>
                                          <p:spTgt spid="18448"/>
                                        </p:tgtEl>
                                        <p:attrNameLst>
                                          <p:attrName>style.visibility</p:attrName>
                                        </p:attrNameLst>
                                      </p:cBhvr>
                                      <p:to>
                                        <p:strVal val="hidden"/>
                                      </p:to>
                                    </p:set>
                                  </p:subTnLst>
                                </p:cTn>
                              </p:par>
                            </p:childTnLst>
                          </p:cTn>
                        </p:par>
                        <p:par>
                          <p:cTn id="52" fill="hold" nodeType="afterGroup">
                            <p:stCondLst>
                              <p:cond delay="15000"/>
                            </p:stCondLst>
                            <p:childTnLst>
                              <p:par>
                                <p:cTn id="53" presetID="4" presetClass="entr" presetSubtype="32" fill="hold" grpId="0" nodeType="afterEffect">
                                  <p:stCondLst>
                                    <p:cond delay="1000"/>
                                  </p:stCondLst>
                                  <p:childTnLst>
                                    <p:set>
                                      <p:cBhvr>
                                        <p:cTn id="54" dur="1" fill="hold">
                                          <p:stCondLst>
                                            <p:cond delay="0"/>
                                          </p:stCondLst>
                                        </p:cTn>
                                        <p:tgtEl>
                                          <p:spTgt spid="18449"/>
                                        </p:tgtEl>
                                        <p:attrNameLst>
                                          <p:attrName>style.visibility</p:attrName>
                                        </p:attrNameLst>
                                      </p:cBhvr>
                                      <p:to>
                                        <p:strVal val="visible"/>
                                      </p:to>
                                    </p:set>
                                    <p:animEffect transition="in" filter="box(out)">
                                      <p:cBhvr>
                                        <p:cTn id="55" dur="2000"/>
                                        <p:tgtEl>
                                          <p:spTgt spid="18449"/>
                                        </p:tgtEl>
                                      </p:cBhvr>
                                    </p:animEffect>
                                  </p:childTnLst>
                                  <p:subTnLst>
                                    <p:set>
                                      <p:cBhvr override="childStyle">
                                        <p:cTn dur="1" fill="hold" display="0" masterRel="nextClick" afterEffect="1"/>
                                        <p:tgtEl>
                                          <p:spTgt spid="18449"/>
                                        </p:tgtEl>
                                        <p:attrNameLst>
                                          <p:attrName>style.visibility</p:attrName>
                                        </p:attrNameLst>
                                      </p:cBhvr>
                                      <p:to>
                                        <p:strVal val="hidden"/>
                                      </p:to>
                                    </p:set>
                                  </p:subTnLst>
                                </p:cTn>
                              </p:par>
                            </p:childTnLst>
                          </p:cTn>
                        </p:par>
                        <p:par>
                          <p:cTn id="56" fill="hold" nodeType="afterGroup">
                            <p:stCondLst>
                              <p:cond delay="18000"/>
                            </p:stCondLst>
                            <p:childTnLst>
                              <p:par>
                                <p:cTn id="57" presetID="4" presetClass="entr" presetSubtype="32" fill="hold" grpId="0" nodeType="afterEffect">
                                  <p:stCondLst>
                                    <p:cond delay="1000"/>
                                  </p:stCondLst>
                                  <p:childTnLst>
                                    <p:set>
                                      <p:cBhvr>
                                        <p:cTn id="58" dur="1" fill="hold">
                                          <p:stCondLst>
                                            <p:cond delay="0"/>
                                          </p:stCondLst>
                                        </p:cTn>
                                        <p:tgtEl>
                                          <p:spTgt spid="18450"/>
                                        </p:tgtEl>
                                        <p:attrNameLst>
                                          <p:attrName>style.visibility</p:attrName>
                                        </p:attrNameLst>
                                      </p:cBhvr>
                                      <p:to>
                                        <p:strVal val="visible"/>
                                      </p:to>
                                    </p:set>
                                    <p:animEffect transition="in" filter="box(out)">
                                      <p:cBhvr>
                                        <p:cTn id="59" dur="2000"/>
                                        <p:tgtEl>
                                          <p:spTgt spid="18450"/>
                                        </p:tgtEl>
                                      </p:cBhvr>
                                    </p:animEffect>
                                  </p:childTnLst>
                                  <p:subTnLst>
                                    <p:set>
                                      <p:cBhvr override="childStyle">
                                        <p:cTn dur="1" fill="hold" display="0" masterRel="nextClick" afterEffect="1"/>
                                        <p:tgtEl>
                                          <p:spTgt spid="18450"/>
                                        </p:tgtEl>
                                        <p:attrNameLst>
                                          <p:attrName>style.visibility</p:attrName>
                                        </p:attrNameLst>
                                      </p:cBhvr>
                                      <p:to>
                                        <p:strVal val="hidden"/>
                                      </p:to>
                                    </p:set>
                                  </p:subTnLst>
                                </p:cTn>
                              </p:par>
                            </p:childTnLst>
                          </p:cTn>
                        </p:par>
                        <p:par>
                          <p:cTn id="60" fill="hold" nodeType="afterGroup">
                            <p:stCondLst>
                              <p:cond delay="21000"/>
                            </p:stCondLst>
                            <p:childTnLst>
                              <p:par>
                                <p:cTn id="61" presetID="4" presetClass="entr" presetSubtype="32" fill="hold" grpId="0" nodeType="afterEffect">
                                  <p:stCondLst>
                                    <p:cond delay="1000"/>
                                  </p:stCondLst>
                                  <p:childTnLst>
                                    <p:set>
                                      <p:cBhvr>
                                        <p:cTn id="62" dur="1" fill="hold">
                                          <p:stCondLst>
                                            <p:cond delay="0"/>
                                          </p:stCondLst>
                                        </p:cTn>
                                        <p:tgtEl>
                                          <p:spTgt spid="18451"/>
                                        </p:tgtEl>
                                        <p:attrNameLst>
                                          <p:attrName>style.visibility</p:attrName>
                                        </p:attrNameLst>
                                      </p:cBhvr>
                                      <p:to>
                                        <p:strVal val="visible"/>
                                      </p:to>
                                    </p:set>
                                    <p:animEffect transition="in" filter="box(out)">
                                      <p:cBhvr>
                                        <p:cTn id="63" dur="2000"/>
                                        <p:tgtEl>
                                          <p:spTgt spid="18451"/>
                                        </p:tgtEl>
                                      </p:cBhvr>
                                    </p:animEffect>
                                  </p:childTnLst>
                                  <p:subTnLst>
                                    <p:set>
                                      <p:cBhvr override="childStyle">
                                        <p:cTn dur="1" fill="hold" display="0" masterRel="nextClick" afterEffect="1"/>
                                        <p:tgtEl>
                                          <p:spTgt spid="18451"/>
                                        </p:tgtEl>
                                        <p:attrNameLst>
                                          <p:attrName>style.visibility</p:attrName>
                                        </p:attrNameLst>
                                      </p:cBhvr>
                                      <p:to>
                                        <p:strVal val="hidden"/>
                                      </p:to>
                                    </p:set>
                                  </p:subTnLst>
                                </p:cTn>
                              </p:par>
                            </p:childTnLst>
                          </p:cTn>
                        </p:par>
                        <p:par>
                          <p:cTn id="64" fill="hold" nodeType="afterGroup">
                            <p:stCondLst>
                              <p:cond delay="24000"/>
                            </p:stCondLst>
                            <p:childTnLst>
                              <p:par>
                                <p:cTn id="65" presetID="4" presetClass="entr" presetSubtype="32" fill="hold" grpId="0" nodeType="afterEffect">
                                  <p:stCondLst>
                                    <p:cond delay="1000"/>
                                  </p:stCondLst>
                                  <p:childTnLst>
                                    <p:set>
                                      <p:cBhvr>
                                        <p:cTn id="66" dur="1" fill="hold">
                                          <p:stCondLst>
                                            <p:cond delay="0"/>
                                          </p:stCondLst>
                                        </p:cTn>
                                        <p:tgtEl>
                                          <p:spTgt spid="18452"/>
                                        </p:tgtEl>
                                        <p:attrNameLst>
                                          <p:attrName>style.visibility</p:attrName>
                                        </p:attrNameLst>
                                      </p:cBhvr>
                                      <p:to>
                                        <p:strVal val="visible"/>
                                      </p:to>
                                    </p:set>
                                    <p:animEffect transition="in" filter="box(out)">
                                      <p:cBhvr>
                                        <p:cTn id="67" dur="2000"/>
                                        <p:tgtEl>
                                          <p:spTgt spid="18452"/>
                                        </p:tgtEl>
                                      </p:cBhvr>
                                    </p:animEffect>
                                  </p:childTnLst>
                                  <p:subTnLst>
                                    <p:set>
                                      <p:cBhvr override="childStyle">
                                        <p:cTn dur="1" fill="hold" display="0" masterRel="nextClick" afterEffect="1"/>
                                        <p:tgtEl>
                                          <p:spTgt spid="18452"/>
                                        </p:tgtEl>
                                        <p:attrNameLst>
                                          <p:attrName>style.visibility</p:attrName>
                                        </p:attrNameLst>
                                      </p:cBhvr>
                                      <p:to>
                                        <p:strVal val="hidden"/>
                                      </p:to>
                                    </p:set>
                                  </p:subTnLst>
                                </p:cTn>
                              </p:par>
                            </p:childTnLst>
                          </p:cTn>
                        </p:par>
                        <p:par>
                          <p:cTn id="68" fill="hold" nodeType="afterGroup">
                            <p:stCondLst>
                              <p:cond delay="27000"/>
                            </p:stCondLst>
                            <p:childTnLst>
                              <p:par>
                                <p:cTn id="69" presetID="4" presetClass="entr" presetSubtype="32" fill="hold" grpId="0" nodeType="afterEffect">
                                  <p:stCondLst>
                                    <p:cond delay="1000"/>
                                  </p:stCondLst>
                                  <p:childTnLst>
                                    <p:set>
                                      <p:cBhvr>
                                        <p:cTn id="70" dur="1" fill="hold">
                                          <p:stCondLst>
                                            <p:cond delay="0"/>
                                          </p:stCondLst>
                                        </p:cTn>
                                        <p:tgtEl>
                                          <p:spTgt spid="18453"/>
                                        </p:tgtEl>
                                        <p:attrNameLst>
                                          <p:attrName>style.visibility</p:attrName>
                                        </p:attrNameLst>
                                      </p:cBhvr>
                                      <p:to>
                                        <p:strVal val="visible"/>
                                      </p:to>
                                    </p:set>
                                    <p:animEffect transition="in" filter="box(out)">
                                      <p:cBhvr>
                                        <p:cTn id="71" dur="2000"/>
                                        <p:tgtEl>
                                          <p:spTgt spid="18453"/>
                                        </p:tgtEl>
                                      </p:cBhvr>
                                    </p:animEffect>
                                  </p:childTnLst>
                                  <p:subTnLst>
                                    <p:set>
                                      <p:cBhvr override="childStyle">
                                        <p:cTn dur="1" fill="hold" display="0" masterRel="nextClick" afterEffect="1"/>
                                        <p:tgtEl>
                                          <p:spTgt spid="18453"/>
                                        </p:tgtEl>
                                        <p:attrNameLst>
                                          <p:attrName>style.visibility</p:attrName>
                                        </p:attrNameLst>
                                      </p:cBhvr>
                                      <p:to>
                                        <p:strVal val="hidden"/>
                                      </p:to>
                                    </p:set>
                                  </p:subTnLst>
                                </p:cTn>
                              </p:par>
                            </p:childTnLst>
                          </p:cTn>
                        </p:par>
                        <p:par>
                          <p:cTn id="72" fill="hold" nodeType="afterGroup">
                            <p:stCondLst>
                              <p:cond delay="30000"/>
                            </p:stCondLst>
                            <p:childTnLst>
                              <p:par>
                                <p:cTn id="73" presetID="4" presetClass="entr" presetSubtype="32" fill="hold" grpId="0" nodeType="afterEffect">
                                  <p:stCondLst>
                                    <p:cond delay="1000"/>
                                  </p:stCondLst>
                                  <p:childTnLst>
                                    <p:set>
                                      <p:cBhvr>
                                        <p:cTn id="74" dur="1" fill="hold">
                                          <p:stCondLst>
                                            <p:cond delay="0"/>
                                          </p:stCondLst>
                                        </p:cTn>
                                        <p:tgtEl>
                                          <p:spTgt spid="18454"/>
                                        </p:tgtEl>
                                        <p:attrNameLst>
                                          <p:attrName>style.visibility</p:attrName>
                                        </p:attrNameLst>
                                      </p:cBhvr>
                                      <p:to>
                                        <p:strVal val="visible"/>
                                      </p:to>
                                    </p:set>
                                    <p:animEffect transition="in" filter="box(out)">
                                      <p:cBhvr>
                                        <p:cTn id="75" dur="2000"/>
                                        <p:tgtEl>
                                          <p:spTgt spid="18454"/>
                                        </p:tgtEl>
                                      </p:cBhvr>
                                    </p:animEffect>
                                  </p:childTnLst>
                                  <p:subTnLst>
                                    <p:set>
                                      <p:cBhvr override="childStyle">
                                        <p:cTn dur="1" fill="hold" display="0" masterRel="nextClick" afterEffect="1"/>
                                        <p:tgtEl>
                                          <p:spTgt spid="18454"/>
                                        </p:tgtEl>
                                        <p:attrNameLst>
                                          <p:attrName>style.visibility</p:attrName>
                                        </p:attrNameLst>
                                      </p:cBhvr>
                                      <p:to>
                                        <p:strVal val="hidden"/>
                                      </p:to>
                                    </p:set>
                                  </p:subTnLst>
                                </p:cTn>
                              </p:par>
                            </p:childTnLst>
                          </p:cTn>
                        </p:par>
                        <p:par>
                          <p:cTn id="76" fill="hold" nodeType="afterGroup">
                            <p:stCondLst>
                              <p:cond delay="33000"/>
                            </p:stCondLst>
                            <p:childTnLst>
                              <p:par>
                                <p:cTn id="77" presetID="4" presetClass="entr" presetSubtype="32" fill="hold" grpId="0" nodeType="afterEffect">
                                  <p:stCondLst>
                                    <p:cond delay="1000"/>
                                  </p:stCondLst>
                                  <p:childTnLst>
                                    <p:set>
                                      <p:cBhvr>
                                        <p:cTn id="78" dur="1" fill="hold">
                                          <p:stCondLst>
                                            <p:cond delay="0"/>
                                          </p:stCondLst>
                                        </p:cTn>
                                        <p:tgtEl>
                                          <p:spTgt spid="18455"/>
                                        </p:tgtEl>
                                        <p:attrNameLst>
                                          <p:attrName>style.visibility</p:attrName>
                                        </p:attrNameLst>
                                      </p:cBhvr>
                                      <p:to>
                                        <p:strVal val="visible"/>
                                      </p:to>
                                    </p:set>
                                    <p:animEffect transition="in" filter="box(out)">
                                      <p:cBhvr>
                                        <p:cTn id="79" dur="2000"/>
                                        <p:tgtEl>
                                          <p:spTgt spid="18455"/>
                                        </p:tgtEl>
                                      </p:cBhvr>
                                    </p:animEffect>
                                  </p:childTnLst>
                                  <p:subTnLst>
                                    <p:set>
                                      <p:cBhvr override="childStyle">
                                        <p:cTn dur="1" fill="hold" display="0" masterRel="nextClick" afterEffect="1"/>
                                        <p:tgtEl>
                                          <p:spTgt spid="18455"/>
                                        </p:tgtEl>
                                        <p:attrNameLst>
                                          <p:attrName>style.visibility</p:attrName>
                                        </p:attrNameLst>
                                      </p:cBhvr>
                                      <p:to>
                                        <p:strVal val="hidden"/>
                                      </p:to>
                                    </p:set>
                                  </p:subTnLst>
                                </p:cTn>
                              </p:par>
                            </p:childTnLst>
                          </p:cTn>
                        </p:par>
                        <p:par>
                          <p:cTn id="80" fill="hold" nodeType="afterGroup">
                            <p:stCondLst>
                              <p:cond delay="36000"/>
                            </p:stCondLst>
                            <p:childTnLst>
                              <p:par>
                                <p:cTn id="81" presetID="4" presetClass="entr" presetSubtype="32" fill="hold" grpId="0" nodeType="afterEffect">
                                  <p:stCondLst>
                                    <p:cond delay="1000"/>
                                  </p:stCondLst>
                                  <p:childTnLst>
                                    <p:set>
                                      <p:cBhvr>
                                        <p:cTn id="82" dur="1" fill="hold">
                                          <p:stCondLst>
                                            <p:cond delay="0"/>
                                          </p:stCondLst>
                                        </p:cTn>
                                        <p:tgtEl>
                                          <p:spTgt spid="18456"/>
                                        </p:tgtEl>
                                        <p:attrNameLst>
                                          <p:attrName>style.visibility</p:attrName>
                                        </p:attrNameLst>
                                      </p:cBhvr>
                                      <p:to>
                                        <p:strVal val="visible"/>
                                      </p:to>
                                    </p:set>
                                    <p:animEffect transition="in" filter="box(out)">
                                      <p:cBhvr>
                                        <p:cTn id="83" dur="2000"/>
                                        <p:tgtEl>
                                          <p:spTgt spid="18456"/>
                                        </p:tgtEl>
                                      </p:cBhvr>
                                    </p:animEffect>
                                  </p:childTnLst>
                                  <p:subTnLst>
                                    <p:set>
                                      <p:cBhvr override="childStyle">
                                        <p:cTn dur="1" fill="hold" display="0" masterRel="nextClick" afterEffect="1"/>
                                        <p:tgtEl>
                                          <p:spTgt spid="18456"/>
                                        </p:tgtEl>
                                        <p:attrNameLst>
                                          <p:attrName>style.visibility</p:attrName>
                                        </p:attrNameLst>
                                      </p:cBhvr>
                                      <p:to>
                                        <p:strVal val="hidden"/>
                                      </p:to>
                                    </p:set>
                                  </p:subTnLst>
                                </p:cTn>
                              </p:par>
                            </p:childTnLst>
                          </p:cTn>
                        </p:par>
                        <p:par>
                          <p:cTn id="84" fill="hold" nodeType="afterGroup">
                            <p:stCondLst>
                              <p:cond delay="39000"/>
                            </p:stCondLst>
                            <p:childTnLst>
                              <p:par>
                                <p:cTn id="85" presetID="4" presetClass="entr" presetSubtype="32" fill="hold" grpId="0" nodeType="afterEffect">
                                  <p:stCondLst>
                                    <p:cond delay="1000"/>
                                  </p:stCondLst>
                                  <p:childTnLst>
                                    <p:set>
                                      <p:cBhvr>
                                        <p:cTn id="86" dur="1" fill="hold">
                                          <p:stCondLst>
                                            <p:cond delay="0"/>
                                          </p:stCondLst>
                                        </p:cTn>
                                        <p:tgtEl>
                                          <p:spTgt spid="18457"/>
                                        </p:tgtEl>
                                        <p:attrNameLst>
                                          <p:attrName>style.visibility</p:attrName>
                                        </p:attrNameLst>
                                      </p:cBhvr>
                                      <p:to>
                                        <p:strVal val="visible"/>
                                      </p:to>
                                    </p:set>
                                    <p:animEffect transition="in" filter="box(out)">
                                      <p:cBhvr>
                                        <p:cTn id="87" dur="2000"/>
                                        <p:tgtEl>
                                          <p:spTgt spid="18457"/>
                                        </p:tgtEl>
                                      </p:cBhvr>
                                    </p:animEffect>
                                  </p:childTnLst>
                                  <p:subTnLst>
                                    <p:set>
                                      <p:cBhvr override="childStyle">
                                        <p:cTn dur="1" fill="hold" display="0" masterRel="nextClick" afterEffect="1"/>
                                        <p:tgtEl>
                                          <p:spTgt spid="18457"/>
                                        </p:tgtEl>
                                        <p:attrNameLst>
                                          <p:attrName>style.visibility</p:attrName>
                                        </p:attrNameLst>
                                      </p:cBhvr>
                                      <p:to>
                                        <p:strVal val="hidden"/>
                                      </p:to>
                                    </p:set>
                                  </p:subTnLst>
                                </p:cTn>
                              </p:par>
                            </p:childTnLst>
                          </p:cTn>
                        </p:par>
                        <p:par>
                          <p:cTn id="88" fill="hold" nodeType="afterGroup">
                            <p:stCondLst>
                              <p:cond delay="42000"/>
                            </p:stCondLst>
                            <p:childTnLst>
                              <p:par>
                                <p:cTn id="89" presetID="4" presetClass="entr" presetSubtype="32" fill="hold" grpId="0" nodeType="afterEffect">
                                  <p:stCondLst>
                                    <p:cond delay="1000"/>
                                  </p:stCondLst>
                                  <p:childTnLst>
                                    <p:set>
                                      <p:cBhvr>
                                        <p:cTn id="90" dur="1" fill="hold">
                                          <p:stCondLst>
                                            <p:cond delay="0"/>
                                          </p:stCondLst>
                                        </p:cTn>
                                        <p:tgtEl>
                                          <p:spTgt spid="18458"/>
                                        </p:tgtEl>
                                        <p:attrNameLst>
                                          <p:attrName>style.visibility</p:attrName>
                                        </p:attrNameLst>
                                      </p:cBhvr>
                                      <p:to>
                                        <p:strVal val="visible"/>
                                      </p:to>
                                    </p:set>
                                    <p:animEffect transition="in" filter="box(out)">
                                      <p:cBhvr>
                                        <p:cTn id="91" dur="2000"/>
                                        <p:tgtEl>
                                          <p:spTgt spid="18458"/>
                                        </p:tgtEl>
                                      </p:cBhvr>
                                    </p:animEffect>
                                  </p:childTnLst>
                                  <p:subTnLst>
                                    <p:set>
                                      <p:cBhvr override="childStyle">
                                        <p:cTn dur="1" fill="hold" display="0" masterRel="nextClick" afterEffect="1"/>
                                        <p:tgtEl>
                                          <p:spTgt spid="18458"/>
                                        </p:tgtEl>
                                        <p:attrNameLst>
                                          <p:attrName>style.visibility</p:attrName>
                                        </p:attrNameLst>
                                      </p:cBhvr>
                                      <p:to>
                                        <p:strVal val="hidden"/>
                                      </p:to>
                                    </p:set>
                                  </p:subTnLst>
                                </p:cTn>
                              </p:par>
                            </p:childTnLst>
                          </p:cTn>
                        </p:par>
                        <p:par>
                          <p:cTn id="92" fill="hold" nodeType="afterGroup">
                            <p:stCondLst>
                              <p:cond delay="45000"/>
                            </p:stCondLst>
                            <p:childTnLst>
                              <p:par>
                                <p:cTn id="93" presetID="4" presetClass="entr" presetSubtype="32" fill="hold" grpId="0" nodeType="afterEffect">
                                  <p:stCondLst>
                                    <p:cond delay="1000"/>
                                  </p:stCondLst>
                                  <p:childTnLst>
                                    <p:set>
                                      <p:cBhvr>
                                        <p:cTn id="94" dur="1" fill="hold">
                                          <p:stCondLst>
                                            <p:cond delay="0"/>
                                          </p:stCondLst>
                                        </p:cTn>
                                        <p:tgtEl>
                                          <p:spTgt spid="18459"/>
                                        </p:tgtEl>
                                        <p:attrNameLst>
                                          <p:attrName>style.visibility</p:attrName>
                                        </p:attrNameLst>
                                      </p:cBhvr>
                                      <p:to>
                                        <p:strVal val="visible"/>
                                      </p:to>
                                    </p:set>
                                    <p:animEffect transition="in" filter="box(out)">
                                      <p:cBhvr>
                                        <p:cTn id="95" dur="2000"/>
                                        <p:tgtEl>
                                          <p:spTgt spid="18459"/>
                                        </p:tgtEl>
                                      </p:cBhvr>
                                    </p:animEffect>
                                  </p:childTnLst>
                                  <p:subTnLst>
                                    <p:set>
                                      <p:cBhvr override="childStyle">
                                        <p:cTn dur="1" fill="hold" display="0" masterRel="nextClick" afterEffect="1"/>
                                        <p:tgtEl>
                                          <p:spTgt spid="18459"/>
                                        </p:tgtEl>
                                        <p:attrNameLst>
                                          <p:attrName>style.visibility</p:attrName>
                                        </p:attrNameLst>
                                      </p:cBhvr>
                                      <p:to>
                                        <p:strVal val="hidden"/>
                                      </p:to>
                                    </p:set>
                                  </p:subTnLst>
                                </p:cTn>
                              </p:par>
                            </p:childTnLst>
                          </p:cTn>
                        </p:par>
                        <p:par>
                          <p:cTn id="96" fill="hold" nodeType="afterGroup">
                            <p:stCondLst>
                              <p:cond delay="48000"/>
                            </p:stCondLst>
                            <p:childTnLst>
                              <p:par>
                                <p:cTn id="97" presetID="4" presetClass="entr" presetSubtype="32" fill="hold" grpId="0" nodeType="afterEffect">
                                  <p:stCondLst>
                                    <p:cond delay="1000"/>
                                  </p:stCondLst>
                                  <p:childTnLst>
                                    <p:set>
                                      <p:cBhvr>
                                        <p:cTn id="98" dur="1" fill="hold">
                                          <p:stCondLst>
                                            <p:cond delay="0"/>
                                          </p:stCondLst>
                                        </p:cTn>
                                        <p:tgtEl>
                                          <p:spTgt spid="18460"/>
                                        </p:tgtEl>
                                        <p:attrNameLst>
                                          <p:attrName>style.visibility</p:attrName>
                                        </p:attrNameLst>
                                      </p:cBhvr>
                                      <p:to>
                                        <p:strVal val="visible"/>
                                      </p:to>
                                    </p:set>
                                    <p:animEffect transition="in" filter="box(out)">
                                      <p:cBhvr>
                                        <p:cTn id="99" dur="2000"/>
                                        <p:tgtEl>
                                          <p:spTgt spid="18460"/>
                                        </p:tgtEl>
                                      </p:cBhvr>
                                    </p:animEffect>
                                  </p:childTnLst>
                                  <p:subTnLst>
                                    <p:set>
                                      <p:cBhvr override="childStyle">
                                        <p:cTn dur="1" fill="hold" display="0" masterRel="sameClick" afterEffect="1">
                                          <p:stCondLst>
                                            <p:cond evt="end" delay="0">
                                              <p:tn val="97"/>
                                            </p:cond>
                                          </p:stCondLst>
                                        </p:cTn>
                                        <p:tgtEl>
                                          <p:spTgt spid="184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p:bldP spid="18438" grpId="0" animBg="1"/>
      <p:bldP spid="18439" grpId="0" animBg="1"/>
      <p:bldP spid="18440" grpId="0" animBg="1"/>
      <p:bldP spid="18441" grpId="0" animBg="1"/>
      <p:bldP spid="18442" grpId="0" animBg="1"/>
      <p:bldP spid="18445" grpId="0" animBg="1"/>
      <p:bldP spid="18444" grpId="0" animBg="1"/>
      <p:bldP spid="18446" grpId="0" animBg="1"/>
      <p:bldP spid="18447" grpId="0" animBg="1"/>
      <p:bldP spid="18448" grpId="0" animBg="1"/>
      <p:bldP spid="18449" grpId="0" animBg="1"/>
      <p:bldP spid="18450" grpId="0" animBg="1"/>
      <p:bldP spid="18451" grpId="0" animBg="1"/>
      <p:bldP spid="18452" grpId="0" animBg="1"/>
      <p:bldP spid="18453" grpId="0" animBg="1"/>
      <p:bldP spid="18454" grpId="0" animBg="1"/>
      <p:bldP spid="18455" grpId="0" animBg="1"/>
      <p:bldP spid="18456" grpId="0" animBg="1"/>
      <p:bldP spid="18457" grpId="0" animBg="1"/>
      <p:bldP spid="18458" grpId="0" animBg="1"/>
      <p:bldP spid="18459" grpId="0" animBg="1"/>
      <p:bldP spid="1846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Conservation of Energy</a:t>
            </a:r>
            <a:endParaRPr lang="en-AU" dirty="0">
              <a:latin typeface="+mn-lt"/>
            </a:endParaRPr>
          </a:p>
        </p:txBody>
      </p:sp>
      <p:sp>
        <p:nvSpPr>
          <p:cNvPr id="7" name="Content Placeholder 6"/>
          <p:cNvSpPr>
            <a:spLocks noGrp="1"/>
          </p:cNvSpPr>
          <p:nvPr>
            <p:ph idx="1"/>
          </p:nvPr>
        </p:nvSpPr>
        <p:spPr>
          <a:xfrm>
            <a:off x="323528" y="1340769"/>
            <a:ext cx="8064896" cy="2736303"/>
          </a:xfrm>
          <a:solidFill>
            <a:schemeClr val="tx2">
              <a:lumMod val="10000"/>
              <a:alpha val="45000"/>
            </a:schemeClr>
          </a:solidFill>
        </p:spPr>
        <p:txBody>
          <a:bodyPr>
            <a:normAutofit fontScale="92500" lnSpcReduction="20000"/>
          </a:bodyPr>
          <a:lstStyle/>
          <a:p>
            <a:r>
              <a:rPr lang="en-AU" sz="2600" dirty="0" smtClean="0">
                <a:cs typeface="Arial" panose="020B0604020202020204" pitchFamily="34" charset="0"/>
              </a:rPr>
              <a:t>Energy can be </a:t>
            </a:r>
            <a:r>
              <a:rPr lang="en-AU" sz="2600" b="1" u="sng" dirty="0" smtClean="0">
                <a:cs typeface="Arial" panose="020B0604020202020204" pitchFamily="34" charset="0"/>
              </a:rPr>
              <a:t>neither</a:t>
            </a:r>
            <a:r>
              <a:rPr lang="en-AU" sz="2600" dirty="0" smtClean="0">
                <a:cs typeface="Arial" panose="020B0604020202020204" pitchFamily="34" charset="0"/>
              </a:rPr>
              <a:t> created nor destroyed.</a:t>
            </a:r>
          </a:p>
          <a:p>
            <a:endParaRPr lang="en-AU" sz="1100" dirty="0" smtClean="0">
              <a:cs typeface="Arial" panose="020B0604020202020204" pitchFamily="34" charset="0"/>
            </a:endParaRPr>
          </a:p>
          <a:p>
            <a:r>
              <a:rPr lang="en-AU" sz="2600" dirty="0" smtClean="0">
                <a:cs typeface="Arial" panose="020B0604020202020204" pitchFamily="34" charset="0"/>
              </a:rPr>
              <a:t>In an </a:t>
            </a:r>
            <a:r>
              <a:rPr lang="en-AU" sz="2600" u="sng" dirty="0" smtClean="0">
                <a:cs typeface="Arial" panose="020B0604020202020204" pitchFamily="34" charset="0"/>
              </a:rPr>
              <a:t>isolated system</a:t>
            </a:r>
            <a:r>
              <a:rPr lang="en-AU" sz="2600" dirty="0" smtClean="0">
                <a:cs typeface="Arial" panose="020B0604020202020204" pitchFamily="34" charset="0"/>
              </a:rPr>
              <a:t> it can transform into other forms of energy.</a:t>
            </a:r>
          </a:p>
          <a:p>
            <a:endParaRPr lang="en-AU" sz="1100" dirty="0" smtClean="0">
              <a:cs typeface="Arial" panose="020B0604020202020204" pitchFamily="34" charset="0"/>
            </a:endParaRPr>
          </a:p>
          <a:p>
            <a:r>
              <a:rPr lang="en-AU" sz="2600" dirty="0" smtClean="0">
                <a:cs typeface="Arial" panose="020B0604020202020204" pitchFamily="34" charset="0"/>
              </a:rPr>
              <a:t>In general, it can transfer to other systems and/or transform into other forms of energy.</a:t>
            </a:r>
            <a:endParaRPr lang="en-AU" sz="2600" dirty="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4077071"/>
            <a:ext cx="5688287" cy="2578855"/>
          </a:xfrm>
          <a:prstGeom prst="rect">
            <a:avLst/>
          </a:prstGeom>
          <a:solidFill>
            <a:schemeClr val="bg2">
              <a:lumMod val="20000"/>
              <a:lumOff val="80000"/>
              <a:alpha val="60000"/>
            </a:schemeClr>
          </a:solidFill>
        </p:spPr>
      </p:pic>
    </p:spTree>
    <p:extLst>
      <p:ext uri="{BB962C8B-B14F-4D97-AF65-F5344CB8AC3E}">
        <p14:creationId xmlns:p14="http://schemas.microsoft.com/office/powerpoint/2010/main" val="313796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Inclined Planes</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1.2</a:t>
            </a:r>
          </a:p>
          <a:p>
            <a:pPr>
              <a:buNone/>
            </a:pPr>
            <a:r>
              <a:rPr lang="en-AU" sz="3200" b="1" dirty="0" smtClean="0">
                <a:latin typeface="+mj-lt"/>
              </a:rPr>
              <a:t>Page 10 - 16</a:t>
            </a:r>
            <a:endParaRPr lang="en-US" sz="3200" b="1" dirty="0">
              <a:latin typeface="+mj-lt"/>
            </a:endParaRPr>
          </a:p>
        </p:txBody>
      </p:sp>
    </p:spTree>
    <p:extLst>
      <p:ext uri="{BB962C8B-B14F-4D97-AF65-F5344CB8AC3E}">
        <p14:creationId xmlns:p14="http://schemas.microsoft.com/office/powerpoint/2010/main" val="33693708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Energy Transformation</a:t>
            </a:r>
            <a:endParaRPr lang="en-AU" dirty="0">
              <a:latin typeface="+mn-lt"/>
            </a:endParaRPr>
          </a:p>
        </p:txBody>
      </p:sp>
      <p:sp>
        <p:nvSpPr>
          <p:cNvPr id="7" name="Content Placeholder 6"/>
          <p:cNvSpPr>
            <a:spLocks noGrp="1"/>
          </p:cNvSpPr>
          <p:nvPr>
            <p:ph idx="1"/>
          </p:nvPr>
        </p:nvSpPr>
        <p:spPr>
          <a:xfrm>
            <a:off x="179512" y="1196753"/>
            <a:ext cx="8784976" cy="2952328"/>
          </a:xfrm>
          <a:solidFill>
            <a:schemeClr val="tx2">
              <a:lumMod val="10000"/>
              <a:alpha val="45000"/>
            </a:schemeClr>
          </a:solidFill>
        </p:spPr>
        <p:txBody>
          <a:bodyPr>
            <a:noAutofit/>
          </a:bodyPr>
          <a:lstStyle/>
          <a:p>
            <a:pPr marL="0" indent="0">
              <a:buNone/>
            </a:pPr>
            <a:r>
              <a:rPr lang="en-AU" sz="2600" b="1" u="sng" dirty="0" smtClean="0">
                <a:cs typeface="Arial" panose="020B0604020202020204" pitchFamily="34" charset="0"/>
              </a:rPr>
              <a:t>Example 2.3a:</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A cyclist in the Tour de France expels on average 41600 kJ of energy a day. If 35% transforms into heat and is transferred to the surrounding air and 5%  is converted into the sound energy created by the friction between the wheels and the road, how much energy is used as mechanical energy to move the bike along?</a:t>
            </a:r>
          </a:p>
        </p:txBody>
      </p:sp>
    </p:spTree>
    <p:extLst>
      <p:ext uri="{BB962C8B-B14F-4D97-AF65-F5344CB8AC3E}">
        <p14:creationId xmlns:p14="http://schemas.microsoft.com/office/powerpoint/2010/main" val="2859370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5536" y="1307594"/>
            <a:ext cx="8424936" cy="1723549"/>
          </a:xfrm>
          <a:prstGeom prst="rect">
            <a:avLst/>
          </a:prstGeom>
          <a:solidFill>
            <a:schemeClr val="tx2">
              <a:lumMod val="10000"/>
              <a:alpha val="45000"/>
            </a:schemeClr>
          </a:solidFill>
        </p:spPr>
        <p:txBody>
          <a:bodyPr wrap="square">
            <a:spAutoFit/>
          </a:bodyPr>
          <a:lstStyle/>
          <a:p>
            <a:pPr marL="0" indent="0">
              <a:buNone/>
            </a:pPr>
            <a:r>
              <a:rPr lang="en-AU" sz="2600" dirty="0">
                <a:cs typeface="Arial" panose="020B0604020202020204" pitchFamily="34" charset="0"/>
              </a:rPr>
              <a:t>An object is said to have energy if a change occurs.</a:t>
            </a:r>
          </a:p>
          <a:p>
            <a:pPr marL="0" indent="0">
              <a:buNone/>
            </a:pPr>
            <a:r>
              <a:rPr lang="en-AU" sz="2600" b="1" u="sng" dirty="0">
                <a:cs typeface="Arial" panose="020B0604020202020204" pitchFamily="34" charset="0"/>
              </a:rPr>
              <a:t>Definition:</a:t>
            </a:r>
            <a:r>
              <a:rPr lang="en-AU" sz="2600" dirty="0">
                <a:cs typeface="Arial" panose="020B0604020202020204" pitchFamily="34" charset="0"/>
              </a:rPr>
              <a:t> What is accomplished on an object by the action of the force</a:t>
            </a:r>
            <a:r>
              <a:rPr lang="en-AU" sz="2600" dirty="0" smtClean="0">
                <a:cs typeface="Arial" panose="020B0604020202020204" pitchFamily="34" charset="0"/>
              </a:rPr>
              <a:t>.</a:t>
            </a:r>
          </a:p>
          <a:p>
            <a:pPr algn="ctr"/>
            <a:r>
              <a:rPr lang="en-GB" altLang="en-US" sz="2800" b="1" dirty="0">
                <a:solidFill>
                  <a:schemeClr val="accent1">
                    <a:lumMod val="60000"/>
                    <a:lumOff val="40000"/>
                  </a:schemeClr>
                </a:solidFill>
              </a:rPr>
              <a:t>WORK DONE = FORCE  X  DISTANCE </a:t>
            </a:r>
            <a:r>
              <a:rPr lang="en-GB" altLang="en-US" sz="2800" b="1" dirty="0" smtClean="0">
                <a:solidFill>
                  <a:schemeClr val="accent1">
                    <a:lumMod val="60000"/>
                    <a:lumOff val="40000"/>
                  </a:schemeClr>
                </a:solidFill>
              </a:rPr>
              <a:t>MOVED</a:t>
            </a:r>
            <a:endParaRPr lang="en-US" altLang="en-US" sz="2800" b="1" dirty="0">
              <a:solidFill>
                <a:schemeClr val="accent1">
                  <a:lumMod val="60000"/>
                  <a:lumOff val="40000"/>
                </a:schemeClr>
              </a:solidFill>
            </a:endParaRPr>
          </a:p>
        </p:txBody>
      </p:sp>
      <p:sp>
        <p:nvSpPr>
          <p:cNvPr id="15362" name="Rectangle 8"/>
          <p:cNvSpPr>
            <a:spLocks noChangeArrowheads="1"/>
          </p:cNvSpPr>
          <p:nvPr/>
        </p:nvSpPr>
        <p:spPr bwMode="auto">
          <a:xfrm>
            <a:off x="2411413" y="4581128"/>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5363" name="Line 9"/>
          <p:cNvSpPr>
            <a:spLocks noChangeShapeType="1"/>
          </p:cNvSpPr>
          <p:nvPr/>
        </p:nvSpPr>
        <p:spPr bwMode="auto">
          <a:xfrm>
            <a:off x="197564" y="5517156"/>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5364" name="Rectangle 10"/>
          <p:cNvSpPr>
            <a:spLocks noChangeArrowheads="1"/>
          </p:cNvSpPr>
          <p:nvPr/>
        </p:nvSpPr>
        <p:spPr bwMode="auto">
          <a:xfrm>
            <a:off x="0" y="5517156"/>
            <a:ext cx="9144000" cy="1340843"/>
          </a:xfrm>
          <a:prstGeom prst="rect">
            <a:avLst/>
          </a:prstGeom>
          <a:solidFill>
            <a:schemeClr val="bg1">
              <a:lumMod val="75000"/>
              <a:lumOff val="25000"/>
            </a:schemeClr>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22539" name="Text Box 11"/>
          <p:cNvSpPr txBox="1">
            <a:spLocks noChangeArrowheads="1"/>
          </p:cNvSpPr>
          <p:nvPr/>
        </p:nvSpPr>
        <p:spPr bwMode="auto">
          <a:xfrm>
            <a:off x="611188" y="450909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Force  </a:t>
            </a:r>
            <a:r>
              <a:rPr lang="en-GB" altLang="en-US" sz="2400" b="1" dirty="0">
                <a:solidFill>
                  <a:srgbClr val="FF0066"/>
                </a:solidFill>
                <a:latin typeface="+mn-lt"/>
              </a:rPr>
              <a:t>F</a:t>
            </a:r>
            <a:endParaRPr lang="en-US" altLang="en-US" sz="2400" b="1" dirty="0">
              <a:solidFill>
                <a:srgbClr val="FF0066"/>
              </a:solidFill>
              <a:latin typeface="+mn-lt"/>
            </a:endParaRPr>
          </a:p>
        </p:txBody>
      </p:sp>
      <p:sp>
        <p:nvSpPr>
          <p:cNvPr id="22540" name="Line 12"/>
          <p:cNvSpPr>
            <a:spLocks noChangeShapeType="1"/>
          </p:cNvSpPr>
          <p:nvPr/>
        </p:nvSpPr>
        <p:spPr bwMode="auto">
          <a:xfrm>
            <a:off x="539750" y="5084365"/>
            <a:ext cx="1871663"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grpSp>
        <p:nvGrpSpPr>
          <p:cNvPr id="2" name="Group 16"/>
          <p:cNvGrpSpPr>
            <a:grpSpLocks/>
          </p:cNvGrpSpPr>
          <p:nvPr/>
        </p:nvGrpSpPr>
        <p:grpSpPr bwMode="auto">
          <a:xfrm>
            <a:off x="539750" y="4582120"/>
            <a:ext cx="3240088" cy="936625"/>
            <a:chOff x="340" y="2387"/>
            <a:chExt cx="2041" cy="590"/>
          </a:xfrm>
        </p:grpSpPr>
        <p:sp>
          <p:nvSpPr>
            <p:cNvPr id="15378" name="Line 14"/>
            <p:cNvSpPr>
              <a:spLocks noChangeShapeType="1"/>
            </p:cNvSpPr>
            <p:nvPr/>
          </p:nvSpPr>
          <p:spPr bwMode="auto">
            <a:xfrm>
              <a:off x="340" y="2704"/>
              <a:ext cx="1179"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5379" name="Rectangle 15"/>
            <p:cNvSpPr>
              <a:spLocks noChangeArrowheads="1"/>
            </p:cNvSpPr>
            <p:nvPr/>
          </p:nvSpPr>
          <p:spPr bwMode="auto">
            <a:xfrm>
              <a:off x="1519" y="2387"/>
              <a:ext cx="862" cy="590"/>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grpSp>
      <p:sp>
        <p:nvSpPr>
          <p:cNvPr id="22546" name="Text Box 18"/>
          <p:cNvSpPr txBox="1">
            <a:spLocks noChangeArrowheads="1"/>
          </p:cNvSpPr>
          <p:nvPr/>
        </p:nvSpPr>
        <p:spPr bwMode="auto">
          <a:xfrm>
            <a:off x="4787900" y="450909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a:latin typeface="+mn-lt"/>
              </a:rPr>
              <a:t>Force  </a:t>
            </a:r>
            <a:r>
              <a:rPr lang="en-GB" altLang="en-US" sz="2400" b="1">
                <a:solidFill>
                  <a:srgbClr val="FF0066"/>
                </a:solidFill>
                <a:latin typeface="+mn-lt"/>
              </a:rPr>
              <a:t>F</a:t>
            </a:r>
            <a:endParaRPr lang="en-US" altLang="en-US" sz="2400" b="1">
              <a:solidFill>
                <a:srgbClr val="FF0066"/>
              </a:solidFill>
              <a:latin typeface="+mn-lt"/>
            </a:endParaRPr>
          </a:p>
        </p:txBody>
      </p:sp>
      <p:grpSp>
        <p:nvGrpSpPr>
          <p:cNvPr id="3" name="Group 22"/>
          <p:cNvGrpSpPr>
            <a:grpSpLocks/>
          </p:cNvGrpSpPr>
          <p:nvPr/>
        </p:nvGrpSpPr>
        <p:grpSpPr bwMode="auto">
          <a:xfrm>
            <a:off x="2411413" y="5517157"/>
            <a:ext cx="4321175" cy="792163"/>
            <a:chOff x="1519" y="2976"/>
            <a:chExt cx="2450" cy="499"/>
          </a:xfrm>
        </p:grpSpPr>
        <p:sp>
          <p:nvSpPr>
            <p:cNvPr id="15376" name="Line 20"/>
            <p:cNvSpPr>
              <a:spLocks noChangeShapeType="1"/>
            </p:cNvSpPr>
            <p:nvPr/>
          </p:nvSpPr>
          <p:spPr bwMode="auto">
            <a:xfrm>
              <a:off x="1519" y="3022"/>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5377" name="Line 21"/>
            <p:cNvSpPr>
              <a:spLocks noChangeShapeType="1"/>
            </p:cNvSpPr>
            <p:nvPr/>
          </p:nvSpPr>
          <p:spPr bwMode="auto">
            <a:xfrm>
              <a:off x="3969" y="2976"/>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4" name="Group 25"/>
          <p:cNvGrpSpPr>
            <a:grpSpLocks/>
          </p:cNvGrpSpPr>
          <p:nvPr/>
        </p:nvGrpSpPr>
        <p:grpSpPr bwMode="auto">
          <a:xfrm>
            <a:off x="2411413" y="5806082"/>
            <a:ext cx="4321175" cy="396875"/>
            <a:chOff x="1519" y="3158"/>
            <a:chExt cx="2450" cy="250"/>
          </a:xfrm>
        </p:grpSpPr>
        <p:sp>
          <p:nvSpPr>
            <p:cNvPr id="15374" name="Line 23"/>
            <p:cNvSpPr>
              <a:spLocks noChangeShapeType="1"/>
            </p:cNvSpPr>
            <p:nvPr/>
          </p:nvSpPr>
          <p:spPr bwMode="auto">
            <a:xfrm>
              <a:off x="1519" y="3249"/>
              <a:ext cx="2450"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5375" name="Text Box 24"/>
            <p:cNvSpPr txBox="1">
              <a:spLocks noChangeArrowheads="1"/>
            </p:cNvSpPr>
            <p:nvPr/>
          </p:nvSpPr>
          <p:spPr bwMode="auto">
            <a:xfrm>
              <a:off x="2154" y="3158"/>
              <a:ext cx="998" cy="250"/>
            </a:xfrm>
            <a:prstGeom prst="rect">
              <a:avLst/>
            </a:prstGeom>
            <a:solidFill>
              <a:schemeClr val="bg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2000" b="1">
                  <a:solidFill>
                    <a:schemeClr val="accent2"/>
                  </a:solidFill>
                  <a:latin typeface="+mn-lt"/>
                </a:rPr>
                <a:t>Distance   s</a:t>
              </a:r>
              <a:endParaRPr lang="en-US" altLang="en-US" sz="2000" b="1">
                <a:solidFill>
                  <a:schemeClr val="accent2"/>
                </a:solidFill>
                <a:latin typeface="+mn-lt"/>
              </a:endParaRPr>
            </a:p>
          </p:txBody>
        </p:sp>
      </p:grpSp>
      <p:sp>
        <p:nvSpPr>
          <p:cNvPr id="22555" name="Text Box 27"/>
          <p:cNvSpPr txBox="1">
            <a:spLocks noChangeArrowheads="1"/>
          </p:cNvSpPr>
          <p:nvPr/>
        </p:nvSpPr>
        <p:spPr bwMode="auto">
          <a:xfrm>
            <a:off x="2124075" y="3049890"/>
            <a:ext cx="4679950" cy="1368425"/>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8000" dirty="0">
                <a:solidFill>
                  <a:schemeClr val="accent1">
                    <a:lumMod val="20000"/>
                    <a:lumOff val="80000"/>
                  </a:schemeClr>
                </a:solidFill>
                <a:latin typeface="Franklin Gothic Heavy" panose="020B0903020102020204" pitchFamily="34" charset="0"/>
              </a:rPr>
              <a:t>W = F s</a:t>
            </a:r>
            <a:endParaRPr lang="en-US" altLang="en-US" sz="8000" dirty="0">
              <a:solidFill>
                <a:schemeClr val="accent1">
                  <a:lumMod val="20000"/>
                  <a:lumOff val="80000"/>
                </a:schemeClr>
              </a:solidFill>
              <a:latin typeface="Franklin Gothic Heavy" panose="020B0903020102020204" pitchFamily="34" charset="0"/>
            </a:endParaRPr>
          </a:p>
        </p:txBody>
      </p:sp>
      <p:sp>
        <p:nvSpPr>
          <p:cNvPr id="8" name="Title 7"/>
          <p:cNvSpPr>
            <a:spLocks noGrp="1"/>
          </p:cNvSpPr>
          <p:nvPr>
            <p:ph type="title"/>
          </p:nvPr>
        </p:nvSpPr>
        <p:spPr>
          <a:xfrm>
            <a:off x="304800" y="260648"/>
            <a:ext cx="8686800" cy="838200"/>
          </a:xfrm>
        </p:spPr>
        <p:txBody>
          <a:bodyPr/>
          <a:lstStyle/>
          <a:p>
            <a:r>
              <a:rPr lang="en-AU" dirty="0" smtClean="0">
                <a:latin typeface="+mn-lt"/>
              </a:rPr>
              <a:t>Work</a:t>
            </a:r>
            <a:endParaRPr lang="en-AU" dirty="0">
              <a:latin typeface="+mn-lt"/>
            </a:endParaRPr>
          </a:p>
        </p:txBody>
      </p:sp>
    </p:spTree>
    <p:extLst>
      <p:ext uri="{BB962C8B-B14F-4D97-AF65-F5344CB8AC3E}">
        <p14:creationId xmlns:p14="http://schemas.microsoft.com/office/powerpoint/2010/main" val="2053433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childTnLst>
                                </p:cTn>
                              </p:par>
                            </p:childTnLst>
                          </p:cTn>
                        </p:par>
                        <p:par>
                          <p:cTn id="7" fill="hold" nodeType="withGroup">
                            <p:stCondLst>
                              <p:cond delay="0"/>
                            </p:stCondLst>
                            <p:childTnLst>
                              <p:par>
                                <p:cTn id="8" presetID="18" presetClass="entr" presetSubtype="6" fill="hold" grpId="0" nodeType="afterEffect">
                                  <p:stCondLst>
                                    <p:cond delay="0"/>
                                  </p:stCondLst>
                                  <p:childTnLst>
                                    <p:set>
                                      <p:cBhvr>
                                        <p:cTn id="9" dur="1" fill="hold">
                                          <p:stCondLst>
                                            <p:cond delay="0"/>
                                          </p:stCondLst>
                                        </p:cTn>
                                        <p:tgtEl>
                                          <p:spTgt spid="22540"/>
                                        </p:tgtEl>
                                        <p:attrNameLst>
                                          <p:attrName>style.visibility</p:attrName>
                                        </p:attrNameLst>
                                      </p:cBhvr>
                                      <p:to>
                                        <p:strVal val="visible"/>
                                      </p:to>
                                    </p:set>
                                    <p:animEffect transition="in" filter="strips(downRight)">
                                      <p:cBhvr>
                                        <p:cTn id="10" dur="2000"/>
                                        <p:tgtEl>
                                          <p:spTgt spid="22540"/>
                                        </p:tgtEl>
                                      </p:cBhvr>
                                    </p:animEffect>
                                  </p:childTnLst>
                                </p:cTn>
                              </p:par>
                            </p:childTnLst>
                          </p:cTn>
                        </p:par>
                        <p:par>
                          <p:cTn id="11" fill="hold" nodeType="with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withGroup">
                            <p:stCondLst>
                              <p:cond delay="2000"/>
                            </p:stCondLst>
                            <p:childTnLst>
                              <p:par>
                                <p:cTn id="15" presetID="63" presetClass="path" presetSubtype="0" accel="50000" decel="50000" fill="hold" nodeType="afterEffect">
                                  <p:stCondLst>
                                    <p:cond delay="0"/>
                                  </p:stCondLst>
                                  <p:childTnLst>
                                    <p:animMotion origin="layout" path="M -1.11111E-6 -2.59259E-6 L 0.47656 -2.59259E-6 " pathEditMode="relative" rAng="0" ptsTypes="AA">
                                      <p:cBhvr>
                                        <p:cTn id="16" dur="2000" fill="hold"/>
                                        <p:tgtEl>
                                          <p:spTgt spid="2"/>
                                        </p:tgtEl>
                                        <p:attrNameLst>
                                          <p:attrName>ppt_x</p:attrName>
                                          <p:attrName>ppt_y</p:attrName>
                                        </p:attrNameLst>
                                      </p:cBhvr>
                                      <p:rCtr x="23819" y="0"/>
                                    </p:animMotion>
                                  </p:childTnLst>
                                </p:cTn>
                              </p:par>
                            </p:childTnLst>
                          </p:cTn>
                        </p:par>
                        <p:par>
                          <p:cTn id="17" fill="hold" nodeType="afterGroup">
                            <p:stCondLst>
                              <p:cond delay="4000"/>
                            </p:stCondLst>
                            <p:childTnLst>
                              <p:par>
                                <p:cTn id="18" presetID="1" presetClass="entr" presetSubtype="0" fill="hold" grpId="0" nodeType="afterEffect">
                                  <p:stCondLst>
                                    <p:cond delay="0"/>
                                  </p:stCondLst>
                                  <p:childTnLst>
                                    <p:set>
                                      <p:cBhvr>
                                        <p:cTn id="19" dur="1" fill="hold">
                                          <p:stCondLst>
                                            <p:cond delay="0"/>
                                          </p:stCondLst>
                                        </p:cTn>
                                        <p:tgtEl>
                                          <p:spTgt spid="22546"/>
                                        </p:tgtEl>
                                        <p:attrNameLst>
                                          <p:attrName>style.visibility</p:attrName>
                                        </p:attrNameLst>
                                      </p:cBhvr>
                                      <p:to>
                                        <p:strVal val="visible"/>
                                      </p:to>
                                    </p:set>
                                  </p:childTnLst>
                                </p:cTn>
                              </p:par>
                            </p:childTnLst>
                          </p:cTn>
                        </p:par>
                        <p:par>
                          <p:cTn id="20" fill="hold" nodeType="withGroup">
                            <p:stCondLst>
                              <p:cond delay="4000"/>
                            </p:stCondLst>
                            <p:childTnLst>
                              <p:par>
                                <p:cTn id="21" presetID="18" presetClass="entr" presetSubtype="1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downLeft)">
                                      <p:cBhvr>
                                        <p:cTn id="23" dur="3000"/>
                                        <p:tgtEl>
                                          <p:spTgt spid="3"/>
                                        </p:tgtEl>
                                      </p:cBhvr>
                                    </p:animEffect>
                                  </p:childTnLst>
                                </p:cTn>
                              </p:par>
                            </p:childTnLst>
                          </p:cTn>
                        </p:par>
                        <p:par>
                          <p:cTn id="24" fill="hold" nodeType="withGroup">
                            <p:stCondLst>
                              <p:cond delay="7000"/>
                            </p:stCondLst>
                            <p:childTnLst>
                              <p:par>
                                <p:cTn id="25" presetID="18" presetClass="entr" presetSubtype="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3000"/>
                                        <p:tgtEl>
                                          <p:spTgt spid="4"/>
                                        </p:tgtEl>
                                      </p:cBhvr>
                                    </p:animEffect>
                                  </p:childTnLst>
                                </p:cTn>
                              </p:par>
                            </p:childTnLst>
                          </p:cTn>
                        </p:par>
                        <p:par>
                          <p:cTn id="28" fill="hold" nodeType="withGroup">
                            <p:stCondLst>
                              <p:cond delay="10000"/>
                            </p:stCondLst>
                            <p:childTnLst>
                              <p:par>
                                <p:cTn id="29" presetID="20" presetClass="entr" presetSubtype="0" fill="hold" grpId="0" nodeType="afterEffect">
                                  <p:stCondLst>
                                    <p:cond delay="0"/>
                                  </p:stCondLst>
                                  <p:childTnLst>
                                    <p:set>
                                      <p:cBhvr>
                                        <p:cTn id="30" dur="1" fill="hold">
                                          <p:stCondLst>
                                            <p:cond delay="0"/>
                                          </p:stCondLst>
                                        </p:cTn>
                                        <p:tgtEl>
                                          <p:spTgt spid="22555"/>
                                        </p:tgtEl>
                                        <p:attrNameLst>
                                          <p:attrName>style.visibility</p:attrName>
                                        </p:attrNameLst>
                                      </p:cBhvr>
                                      <p:to>
                                        <p:strVal val="visible"/>
                                      </p:to>
                                    </p:set>
                                    <p:animEffect transition="in" filter="wedge">
                                      <p:cBhvr>
                                        <p:cTn id="31" dur="2000"/>
                                        <p:tgtEl>
                                          <p:spTgt spid="22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p:bldP spid="22540" grpId="0" animBg="1"/>
      <p:bldP spid="22546" grpId="0"/>
      <p:bldP spid="2255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0"/>
          <p:cNvSpPr>
            <a:spLocks noChangeArrowheads="1"/>
          </p:cNvSpPr>
          <p:nvPr/>
        </p:nvSpPr>
        <p:spPr bwMode="auto">
          <a:xfrm>
            <a:off x="2409090" y="3750364"/>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6387" name="Line 3"/>
          <p:cNvSpPr>
            <a:spLocks noChangeShapeType="1"/>
          </p:cNvSpPr>
          <p:nvPr/>
        </p:nvSpPr>
        <p:spPr bwMode="auto">
          <a:xfrm>
            <a:off x="0" y="47244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6388" name="Rectangle 4"/>
          <p:cNvSpPr>
            <a:spLocks noChangeArrowheads="1"/>
          </p:cNvSpPr>
          <p:nvPr/>
        </p:nvSpPr>
        <p:spPr bwMode="auto">
          <a:xfrm>
            <a:off x="0" y="4688683"/>
            <a:ext cx="9144000" cy="2169317"/>
          </a:xfrm>
          <a:prstGeom prst="rect">
            <a:avLst/>
          </a:prstGeom>
          <a:solidFill>
            <a:schemeClr val="bg1">
              <a:lumMod val="75000"/>
              <a:lumOff val="25000"/>
            </a:schemeClr>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6389" name="Rectangle 10"/>
          <p:cNvSpPr>
            <a:spLocks noChangeArrowheads="1"/>
          </p:cNvSpPr>
          <p:nvPr/>
        </p:nvSpPr>
        <p:spPr bwMode="auto">
          <a:xfrm>
            <a:off x="2409090" y="3750365"/>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grpSp>
        <p:nvGrpSpPr>
          <p:cNvPr id="2" name="Group 12"/>
          <p:cNvGrpSpPr>
            <a:grpSpLocks/>
          </p:cNvGrpSpPr>
          <p:nvPr/>
        </p:nvGrpSpPr>
        <p:grpSpPr bwMode="auto">
          <a:xfrm>
            <a:off x="2411413" y="4724400"/>
            <a:ext cx="3889375" cy="792163"/>
            <a:chOff x="1519" y="2976"/>
            <a:chExt cx="2450" cy="499"/>
          </a:xfrm>
        </p:grpSpPr>
        <p:sp>
          <p:nvSpPr>
            <p:cNvPr id="16402" name="Line 13"/>
            <p:cNvSpPr>
              <a:spLocks noChangeShapeType="1"/>
            </p:cNvSpPr>
            <p:nvPr/>
          </p:nvSpPr>
          <p:spPr bwMode="auto">
            <a:xfrm>
              <a:off x="1519" y="3022"/>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6403" name="Line 14"/>
            <p:cNvSpPr>
              <a:spLocks noChangeShapeType="1"/>
            </p:cNvSpPr>
            <p:nvPr/>
          </p:nvSpPr>
          <p:spPr bwMode="auto">
            <a:xfrm>
              <a:off x="3969" y="2976"/>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3" name="Group 15"/>
          <p:cNvGrpSpPr>
            <a:grpSpLocks/>
          </p:cNvGrpSpPr>
          <p:nvPr/>
        </p:nvGrpSpPr>
        <p:grpSpPr bwMode="auto">
          <a:xfrm>
            <a:off x="2411413" y="5013325"/>
            <a:ext cx="3889375" cy="396875"/>
            <a:chOff x="1519" y="3158"/>
            <a:chExt cx="2450" cy="250"/>
          </a:xfrm>
        </p:grpSpPr>
        <p:sp>
          <p:nvSpPr>
            <p:cNvPr id="16400" name="Line 16"/>
            <p:cNvSpPr>
              <a:spLocks noChangeShapeType="1"/>
            </p:cNvSpPr>
            <p:nvPr/>
          </p:nvSpPr>
          <p:spPr bwMode="auto">
            <a:xfrm>
              <a:off x="1519" y="3249"/>
              <a:ext cx="2450"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6401" name="Text Box 17"/>
            <p:cNvSpPr txBox="1">
              <a:spLocks noChangeArrowheads="1"/>
            </p:cNvSpPr>
            <p:nvPr/>
          </p:nvSpPr>
          <p:spPr bwMode="auto">
            <a:xfrm>
              <a:off x="2154" y="3158"/>
              <a:ext cx="1044" cy="250"/>
            </a:xfrm>
            <a:prstGeom prst="rect">
              <a:avLst/>
            </a:prstGeom>
            <a:solidFill>
              <a:schemeClr val="bg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2000" b="1" dirty="0">
                  <a:solidFill>
                    <a:schemeClr val="accent2"/>
                  </a:solidFill>
                  <a:latin typeface="+mn-lt"/>
                </a:rPr>
                <a:t>Distance   s</a:t>
              </a:r>
              <a:endParaRPr lang="en-US" altLang="en-US" sz="2000" b="1" dirty="0">
                <a:solidFill>
                  <a:schemeClr val="accent2"/>
                </a:solidFill>
                <a:latin typeface="+mn-lt"/>
              </a:endParaRPr>
            </a:p>
          </p:txBody>
        </p:sp>
      </p:grpSp>
      <p:sp>
        <p:nvSpPr>
          <p:cNvPr id="23571" name="Text Box 19"/>
          <p:cNvSpPr txBox="1">
            <a:spLocks noChangeArrowheads="1"/>
          </p:cNvSpPr>
          <p:nvPr/>
        </p:nvSpPr>
        <p:spPr bwMode="auto">
          <a:xfrm>
            <a:off x="827881" y="1365444"/>
            <a:ext cx="7488237" cy="1368425"/>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8000" dirty="0">
                <a:solidFill>
                  <a:schemeClr val="accent1">
                    <a:lumMod val="20000"/>
                    <a:lumOff val="80000"/>
                  </a:schemeClr>
                </a:solidFill>
                <a:latin typeface="Franklin Gothic Heavy" panose="020B0903020102020204" pitchFamily="34" charset="0"/>
              </a:rPr>
              <a:t>W = F s . Cos </a:t>
            </a:r>
            <a:r>
              <a:rPr lang="el-GR" altLang="en-US" sz="8000" dirty="0">
                <a:solidFill>
                  <a:schemeClr val="accent1">
                    <a:lumMod val="20000"/>
                    <a:lumOff val="80000"/>
                  </a:schemeClr>
                </a:solidFill>
                <a:latin typeface="Franklin Gothic Heavy" panose="020B0903020102020204" pitchFamily="34" charset="0"/>
              </a:rPr>
              <a:t>θ</a:t>
            </a:r>
          </a:p>
        </p:txBody>
      </p:sp>
      <p:grpSp>
        <p:nvGrpSpPr>
          <p:cNvPr id="4" name="Group 25"/>
          <p:cNvGrpSpPr>
            <a:grpSpLocks/>
          </p:cNvGrpSpPr>
          <p:nvPr/>
        </p:nvGrpSpPr>
        <p:grpSpPr bwMode="auto">
          <a:xfrm>
            <a:off x="755650" y="3213100"/>
            <a:ext cx="1943100" cy="1011238"/>
            <a:chOff x="476" y="2024"/>
            <a:chExt cx="1224" cy="637"/>
          </a:xfrm>
        </p:grpSpPr>
        <p:grpSp>
          <p:nvGrpSpPr>
            <p:cNvPr id="16394" name="Group 20"/>
            <p:cNvGrpSpPr>
              <a:grpSpLocks/>
            </p:cNvGrpSpPr>
            <p:nvPr/>
          </p:nvGrpSpPr>
          <p:grpSpPr bwMode="auto">
            <a:xfrm rot="1800000">
              <a:off x="521" y="2024"/>
              <a:ext cx="1179" cy="363"/>
              <a:chOff x="340" y="2341"/>
              <a:chExt cx="1179" cy="363"/>
            </a:xfrm>
          </p:grpSpPr>
          <p:sp>
            <p:nvSpPr>
              <p:cNvPr id="16398" name="Text Box 5"/>
              <p:cNvSpPr txBox="1">
                <a:spLocks noChangeArrowheads="1"/>
              </p:cNvSpPr>
              <p:nvPr/>
            </p:nvSpPr>
            <p:spPr bwMode="auto">
              <a:xfrm>
                <a:off x="385" y="2341"/>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Force  </a:t>
                </a:r>
                <a:r>
                  <a:rPr lang="en-GB" altLang="en-US" sz="2400" b="1" dirty="0">
                    <a:solidFill>
                      <a:srgbClr val="FF0066"/>
                    </a:solidFill>
                    <a:latin typeface="+mn-lt"/>
                  </a:rPr>
                  <a:t>F</a:t>
                </a:r>
                <a:endParaRPr lang="en-US" altLang="en-US" sz="2400" b="1" dirty="0">
                  <a:solidFill>
                    <a:srgbClr val="FF0066"/>
                  </a:solidFill>
                  <a:latin typeface="+mn-lt"/>
                </a:endParaRPr>
              </a:p>
            </p:txBody>
          </p:sp>
          <p:sp>
            <p:nvSpPr>
              <p:cNvPr id="16399" name="Line 9"/>
              <p:cNvSpPr>
                <a:spLocks noChangeShapeType="1"/>
              </p:cNvSpPr>
              <p:nvPr/>
            </p:nvSpPr>
            <p:spPr bwMode="auto">
              <a:xfrm>
                <a:off x="340" y="2704"/>
                <a:ext cx="1179"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grpSp>
        <p:sp>
          <p:nvSpPr>
            <p:cNvPr id="16395" name="Line 21"/>
            <p:cNvSpPr>
              <a:spLocks noChangeShapeType="1"/>
            </p:cNvSpPr>
            <p:nvPr/>
          </p:nvSpPr>
          <p:spPr bwMode="auto">
            <a:xfrm flipH="1">
              <a:off x="476" y="2659"/>
              <a:ext cx="998"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6396" name="Arc 23"/>
            <p:cNvSpPr>
              <a:spLocks/>
            </p:cNvSpPr>
            <p:nvPr/>
          </p:nvSpPr>
          <p:spPr bwMode="auto">
            <a:xfrm flipH="1">
              <a:off x="521" y="2205"/>
              <a:ext cx="182" cy="454"/>
            </a:xfrm>
            <a:custGeom>
              <a:avLst/>
              <a:gdLst>
                <a:gd name="T0" fmla="*/ 0 w 21600"/>
                <a:gd name="T1" fmla="*/ 0 h 21600"/>
                <a:gd name="T2" fmla="*/ 182 w 21600"/>
                <a:gd name="T3" fmla="*/ 454 h 21600"/>
                <a:gd name="T4" fmla="*/ 0 w 21600"/>
                <a:gd name="T5" fmla="*/ 45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latin typeface="+mn-lt"/>
              </a:endParaRPr>
            </a:p>
          </p:txBody>
        </p:sp>
        <p:sp>
          <p:nvSpPr>
            <p:cNvPr id="16397" name="Text Box 24"/>
            <p:cNvSpPr txBox="1">
              <a:spLocks noChangeArrowheads="1"/>
            </p:cNvSpPr>
            <p:nvPr/>
          </p:nvSpPr>
          <p:spPr bwMode="auto">
            <a:xfrm>
              <a:off x="657" y="2296"/>
              <a:ext cx="2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l-GR" altLang="en-US" sz="3200" b="1">
                  <a:solidFill>
                    <a:srgbClr val="FF0066"/>
                  </a:solidFill>
                  <a:latin typeface="+mn-lt"/>
                  <a:cs typeface="Arial" panose="020B0604020202020204" pitchFamily="34" charset="0"/>
                </a:rPr>
                <a:t>θ</a:t>
              </a:r>
            </a:p>
          </p:txBody>
        </p:sp>
      </p:grpSp>
      <p:sp>
        <p:nvSpPr>
          <p:cNvPr id="5" name="Title 4"/>
          <p:cNvSpPr>
            <a:spLocks noGrp="1"/>
          </p:cNvSpPr>
          <p:nvPr>
            <p:ph type="title"/>
          </p:nvPr>
        </p:nvSpPr>
        <p:spPr>
          <a:xfrm>
            <a:off x="304800" y="260648"/>
            <a:ext cx="8686800" cy="838200"/>
          </a:xfrm>
        </p:spPr>
        <p:txBody>
          <a:bodyPr/>
          <a:lstStyle/>
          <a:p>
            <a:r>
              <a:rPr lang="en-AU" dirty="0" smtClean="0">
                <a:latin typeface="+mn-lt"/>
              </a:rPr>
              <a:t>Work</a:t>
            </a:r>
            <a:endParaRPr lang="en-AU" dirty="0">
              <a:latin typeface="+mn-lt"/>
            </a:endParaRPr>
          </a:p>
        </p:txBody>
      </p:sp>
    </p:spTree>
    <p:extLst>
      <p:ext uri="{BB962C8B-B14F-4D97-AF65-F5344CB8AC3E}">
        <p14:creationId xmlns:p14="http://schemas.microsoft.com/office/powerpoint/2010/main" val="93803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3000"/>
                                        <p:tgtEl>
                                          <p:spTgt spid="4"/>
                                        </p:tgtEl>
                                      </p:cBhvr>
                                    </p:animEffect>
                                  </p:childTnLst>
                                </p:cTn>
                              </p:par>
                            </p:childTnLst>
                          </p:cTn>
                        </p:par>
                        <p:par>
                          <p:cTn id="8" fill="hold">
                            <p:stCondLst>
                              <p:cond delay="3000"/>
                            </p:stCondLst>
                            <p:childTnLst>
                              <p:par>
                                <p:cTn id="9" presetID="42" presetClass="path" presetSubtype="0" accel="50000" decel="50000" fill="hold" nodeType="afterEffect">
                                  <p:stCondLst>
                                    <p:cond delay="0"/>
                                  </p:stCondLst>
                                  <p:childTnLst>
                                    <p:animMotion origin="layout" path="M 1.11111E-6 3.7037E-7 L 0.42135 -0.00023 " pathEditMode="relative" rAng="0" ptsTypes="AA">
                                      <p:cBhvr>
                                        <p:cTn id="10" dur="2000" fill="hold"/>
                                        <p:tgtEl>
                                          <p:spTgt spid="4"/>
                                        </p:tgtEl>
                                        <p:attrNameLst>
                                          <p:attrName>ppt_x</p:attrName>
                                          <p:attrName>ppt_y</p:attrName>
                                        </p:attrNameLst>
                                      </p:cBhvr>
                                      <p:rCtr x="21059" y="-23"/>
                                    </p:animMotion>
                                  </p:childTnLst>
                                </p:cTn>
                              </p:par>
                              <p:par>
                                <p:cTn id="11" presetID="42" presetClass="path" presetSubtype="0" accel="50000" decel="50000" fill="hold" grpId="0" nodeType="withEffect">
                                  <p:stCondLst>
                                    <p:cond delay="0"/>
                                  </p:stCondLst>
                                  <p:childTnLst>
                                    <p:animMotion origin="layout" path="M 1.94444E-6 3.7037E-6 L 0.42934 3.7037E-6 " pathEditMode="relative" rAng="0" ptsTypes="AA">
                                      <p:cBhvr>
                                        <p:cTn id="12" dur="2000" fill="hold"/>
                                        <p:tgtEl>
                                          <p:spTgt spid="16389"/>
                                        </p:tgtEl>
                                        <p:attrNameLst>
                                          <p:attrName>ppt_x</p:attrName>
                                          <p:attrName>ppt_y</p:attrName>
                                        </p:attrNameLst>
                                      </p:cBhvr>
                                      <p:rCtr x="21458" y="0"/>
                                    </p:animMotion>
                                  </p:childTnLst>
                                </p:cTn>
                              </p:par>
                            </p:childTnLst>
                          </p:cTn>
                        </p:par>
                        <p:par>
                          <p:cTn id="13" fill="hold">
                            <p:stCondLst>
                              <p:cond delay="5000"/>
                            </p:stCondLst>
                            <p:childTnLst>
                              <p:par>
                                <p:cTn id="14" presetID="18"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3000"/>
                                        <p:tgtEl>
                                          <p:spTgt spid="2"/>
                                        </p:tgtEl>
                                      </p:cBhvr>
                                    </p:animEffect>
                                  </p:childTnLst>
                                </p:cTn>
                              </p:par>
                            </p:childTnLst>
                          </p:cTn>
                        </p:par>
                        <p:par>
                          <p:cTn id="17" fill="hold" nodeType="withGroup">
                            <p:stCondLst>
                              <p:cond delay="8000"/>
                            </p:stCondLst>
                            <p:childTnLst>
                              <p:par>
                                <p:cTn id="18" presetID="18" presetClass="entr" presetSubtype="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downRight)">
                                      <p:cBhvr>
                                        <p:cTn id="20" dur="3000"/>
                                        <p:tgtEl>
                                          <p:spTgt spid="3"/>
                                        </p:tgtEl>
                                      </p:cBhvr>
                                    </p:animEffect>
                                  </p:childTnLst>
                                </p:cTn>
                              </p:par>
                            </p:childTnLst>
                          </p:cTn>
                        </p:par>
                        <p:par>
                          <p:cTn id="21" fill="hold" nodeType="withGroup">
                            <p:stCondLst>
                              <p:cond delay="11000"/>
                            </p:stCondLst>
                            <p:childTnLst>
                              <p:par>
                                <p:cTn id="22" presetID="20" presetClass="entr" presetSubtype="0" fill="hold" grpId="0" nodeType="afterEffect">
                                  <p:stCondLst>
                                    <p:cond delay="0"/>
                                  </p:stCondLst>
                                  <p:childTnLst>
                                    <p:set>
                                      <p:cBhvr>
                                        <p:cTn id="23" dur="1" fill="hold">
                                          <p:stCondLst>
                                            <p:cond delay="0"/>
                                          </p:stCondLst>
                                        </p:cTn>
                                        <p:tgtEl>
                                          <p:spTgt spid="23571"/>
                                        </p:tgtEl>
                                        <p:attrNameLst>
                                          <p:attrName>style.visibility</p:attrName>
                                        </p:attrNameLst>
                                      </p:cBhvr>
                                      <p:to>
                                        <p:strVal val="visible"/>
                                      </p:to>
                                    </p:set>
                                    <p:animEffect transition="in" filter="wedge">
                                      <p:cBhvr>
                                        <p:cTn id="24" dur="2000"/>
                                        <p:tgtEl>
                                          <p:spTgt spid="23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2357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Line 9"/>
          <p:cNvSpPr>
            <a:spLocks noChangeShapeType="1"/>
          </p:cNvSpPr>
          <p:nvPr/>
        </p:nvSpPr>
        <p:spPr bwMode="auto">
          <a:xfrm>
            <a:off x="755650" y="5300663"/>
            <a:ext cx="29527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1515" name="Line 11"/>
          <p:cNvSpPr>
            <a:spLocks noChangeShapeType="1"/>
          </p:cNvSpPr>
          <p:nvPr/>
        </p:nvSpPr>
        <p:spPr bwMode="auto">
          <a:xfrm>
            <a:off x="711200" y="2420938"/>
            <a:ext cx="2952750"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nvGrpSpPr>
          <p:cNvPr id="2" name="Group 14"/>
          <p:cNvGrpSpPr>
            <a:grpSpLocks/>
          </p:cNvGrpSpPr>
          <p:nvPr/>
        </p:nvGrpSpPr>
        <p:grpSpPr bwMode="auto">
          <a:xfrm>
            <a:off x="1979613" y="4797425"/>
            <a:ext cx="936625" cy="1371600"/>
            <a:chOff x="1247" y="3022"/>
            <a:chExt cx="590" cy="864"/>
          </a:xfrm>
        </p:grpSpPr>
        <p:sp>
          <p:nvSpPr>
            <p:cNvPr id="17419" name="Rectangle 10"/>
            <p:cNvSpPr>
              <a:spLocks noChangeArrowheads="1"/>
            </p:cNvSpPr>
            <p:nvPr/>
          </p:nvSpPr>
          <p:spPr bwMode="auto">
            <a:xfrm>
              <a:off x="1247" y="3022"/>
              <a:ext cx="544" cy="317"/>
            </a:xfrm>
            <a:prstGeom prst="rect">
              <a:avLst/>
            </a:prstGeom>
            <a:solidFill>
              <a:schemeClr val="accent1"/>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latin typeface="+mn-lt"/>
              </a:endParaRPr>
            </a:p>
          </p:txBody>
        </p:sp>
        <p:sp>
          <p:nvSpPr>
            <p:cNvPr id="17420" name="Line 12"/>
            <p:cNvSpPr>
              <a:spLocks noChangeShapeType="1"/>
            </p:cNvSpPr>
            <p:nvPr/>
          </p:nvSpPr>
          <p:spPr bwMode="auto">
            <a:xfrm>
              <a:off x="1519" y="3203"/>
              <a:ext cx="0" cy="454"/>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7421" name="Text Box 13"/>
            <p:cNvSpPr txBox="1">
              <a:spLocks noChangeArrowheads="1"/>
            </p:cNvSpPr>
            <p:nvPr/>
          </p:nvSpPr>
          <p:spPr bwMode="auto">
            <a:xfrm>
              <a:off x="1247" y="3521"/>
              <a:ext cx="5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3200" b="1">
                  <a:solidFill>
                    <a:schemeClr val="accent2"/>
                  </a:solidFill>
                  <a:latin typeface="+mn-lt"/>
                </a:rPr>
                <a:t>mg</a:t>
              </a:r>
              <a:endParaRPr lang="en-US" altLang="en-US" sz="3200" b="1">
                <a:solidFill>
                  <a:schemeClr val="accent2"/>
                </a:solidFill>
                <a:latin typeface="+mn-lt"/>
              </a:endParaRPr>
            </a:p>
          </p:txBody>
        </p:sp>
      </p:grpSp>
      <p:grpSp>
        <p:nvGrpSpPr>
          <p:cNvPr id="3" name="Group 17"/>
          <p:cNvGrpSpPr>
            <a:grpSpLocks/>
          </p:cNvGrpSpPr>
          <p:nvPr/>
        </p:nvGrpSpPr>
        <p:grpSpPr bwMode="auto">
          <a:xfrm>
            <a:off x="3635375" y="2420938"/>
            <a:ext cx="904875" cy="2808287"/>
            <a:chOff x="2290" y="1525"/>
            <a:chExt cx="570" cy="1769"/>
          </a:xfrm>
        </p:grpSpPr>
        <p:sp>
          <p:nvSpPr>
            <p:cNvPr id="17417" name="Line 15"/>
            <p:cNvSpPr>
              <a:spLocks noChangeShapeType="1"/>
            </p:cNvSpPr>
            <p:nvPr/>
          </p:nvSpPr>
          <p:spPr bwMode="auto">
            <a:xfrm flipH="1" flipV="1">
              <a:off x="2290" y="1525"/>
              <a:ext cx="0" cy="1769"/>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7418" name="Text Box 16"/>
            <p:cNvSpPr txBox="1">
              <a:spLocks noChangeArrowheads="1"/>
            </p:cNvSpPr>
            <p:nvPr/>
          </p:nvSpPr>
          <p:spPr bwMode="auto">
            <a:xfrm>
              <a:off x="2316" y="2397"/>
              <a:ext cx="544" cy="3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l-GR" altLang="en-US" sz="3200" b="1">
                  <a:solidFill>
                    <a:schemeClr val="accent2"/>
                  </a:solidFill>
                  <a:latin typeface="+mn-lt"/>
                  <a:cs typeface="Arial" panose="020B0604020202020204" pitchFamily="34" charset="0"/>
                </a:rPr>
                <a:t>Δ</a:t>
              </a:r>
              <a:r>
                <a:rPr lang="en-GB" altLang="en-US" sz="3200" b="1">
                  <a:solidFill>
                    <a:schemeClr val="accent2"/>
                  </a:solidFill>
                  <a:latin typeface="+mn-lt"/>
                  <a:cs typeface="Arial" panose="020B0604020202020204" pitchFamily="34" charset="0"/>
                </a:rPr>
                <a:t>h</a:t>
              </a:r>
              <a:endParaRPr lang="el-GR" altLang="en-US" sz="3200" b="1">
                <a:solidFill>
                  <a:schemeClr val="accent2"/>
                </a:solidFill>
                <a:latin typeface="+mn-lt"/>
                <a:cs typeface="Arial" panose="020B0604020202020204" pitchFamily="34" charset="0"/>
              </a:endParaRPr>
            </a:p>
          </p:txBody>
        </p:sp>
      </p:grpSp>
      <p:sp>
        <p:nvSpPr>
          <p:cNvPr id="21522" name="Text Box 18"/>
          <p:cNvSpPr txBox="1">
            <a:spLocks noChangeArrowheads="1"/>
          </p:cNvSpPr>
          <p:nvPr/>
        </p:nvSpPr>
        <p:spPr bwMode="auto">
          <a:xfrm>
            <a:off x="4356100" y="1755835"/>
            <a:ext cx="4464050" cy="2693045"/>
          </a:xfrm>
          <a:prstGeom prst="rect">
            <a:avLst/>
          </a:prstGeom>
          <a:solidFill>
            <a:schemeClr val="tx2">
              <a:lumMod val="10000"/>
              <a:alpha val="45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AU" sz="2600" b="1" u="sng" dirty="0">
                <a:latin typeface="+mn-lt"/>
                <a:cs typeface="Arial" panose="020B0604020202020204" pitchFamily="34" charset="0"/>
              </a:rPr>
              <a:t>Definition:</a:t>
            </a:r>
            <a:r>
              <a:rPr lang="en-AU" sz="2600" dirty="0">
                <a:latin typeface="+mn-lt"/>
                <a:cs typeface="Arial" panose="020B0604020202020204" pitchFamily="34" charset="0"/>
              </a:rPr>
              <a:t> The stored energy, giving the object the potential to do work.</a:t>
            </a:r>
          </a:p>
          <a:p>
            <a:pPr eaLnBrk="1" hangingPunct="1">
              <a:spcBef>
                <a:spcPct val="50000"/>
              </a:spcBef>
            </a:pPr>
            <a:r>
              <a:rPr lang="en-GB" altLang="en-US" sz="2600" b="1" dirty="0" smtClean="0">
                <a:solidFill>
                  <a:schemeClr val="accent1">
                    <a:lumMod val="60000"/>
                    <a:lumOff val="40000"/>
                  </a:schemeClr>
                </a:solidFill>
                <a:latin typeface="+mn-lt"/>
                <a:cs typeface="Arial" panose="020B0604020202020204" pitchFamily="34" charset="0"/>
              </a:rPr>
              <a:t>Work </a:t>
            </a:r>
            <a:r>
              <a:rPr lang="en-GB" altLang="en-US" sz="2600" b="1" dirty="0">
                <a:solidFill>
                  <a:schemeClr val="accent1">
                    <a:lumMod val="60000"/>
                    <a:lumOff val="40000"/>
                  </a:schemeClr>
                </a:solidFill>
                <a:latin typeface="+mn-lt"/>
                <a:cs typeface="Arial" panose="020B0604020202020204" pitchFamily="34" charset="0"/>
              </a:rPr>
              <a:t>done  = Potential </a:t>
            </a:r>
            <a:r>
              <a:rPr lang="en-GB" altLang="en-US" sz="2600" b="1" dirty="0" smtClean="0">
                <a:solidFill>
                  <a:schemeClr val="accent1">
                    <a:lumMod val="60000"/>
                    <a:lumOff val="40000"/>
                  </a:schemeClr>
                </a:solidFill>
                <a:latin typeface="+mn-lt"/>
                <a:cs typeface="Arial" panose="020B0604020202020204" pitchFamily="34" charset="0"/>
              </a:rPr>
              <a:t>			     Energy </a:t>
            </a:r>
            <a:r>
              <a:rPr lang="en-GB" altLang="en-US" sz="2600" b="1" dirty="0">
                <a:solidFill>
                  <a:schemeClr val="accent1">
                    <a:lumMod val="60000"/>
                    <a:lumOff val="40000"/>
                  </a:schemeClr>
                </a:solidFill>
                <a:latin typeface="+mn-lt"/>
                <a:cs typeface="Arial" panose="020B0604020202020204" pitchFamily="34" charset="0"/>
              </a:rPr>
              <a:t>gain</a:t>
            </a:r>
            <a:endParaRPr lang="en-US" altLang="en-US" sz="2600" b="1" dirty="0">
              <a:solidFill>
                <a:schemeClr val="accent1">
                  <a:lumMod val="60000"/>
                  <a:lumOff val="40000"/>
                </a:schemeClr>
              </a:solidFill>
              <a:latin typeface="+mn-lt"/>
              <a:cs typeface="Arial" panose="020B0604020202020204" pitchFamily="34" charset="0"/>
            </a:endParaRPr>
          </a:p>
        </p:txBody>
      </p:sp>
      <p:sp>
        <p:nvSpPr>
          <p:cNvPr id="21523" name="Text Box 19"/>
          <p:cNvSpPr txBox="1">
            <a:spLocks noChangeArrowheads="1"/>
          </p:cNvSpPr>
          <p:nvPr/>
        </p:nvSpPr>
        <p:spPr bwMode="auto">
          <a:xfrm>
            <a:off x="3771900" y="5527378"/>
            <a:ext cx="5219700" cy="1107996"/>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dirty="0">
                <a:solidFill>
                  <a:schemeClr val="accent1">
                    <a:lumMod val="20000"/>
                    <a:lumOff val="80000"/>
                  </a:schemeClr>
                </a:solidFill>
                <a:latin typeface="Franklin Gothic Heavy" panose="020B0903020102020204" pitchFamily="34" charset="0"/>
              </a:rPr>
              <a:t>E</a:t>
            </a:r>
            <a:r>
              <a:rPr lang="en-GB" altLang="en-US" baseline="-25000" dirty="0">
                <a:solidFill>
                  <a:schemeClr val="accent1">
                    <a:lumMod val="20000"/>
                    <a:lumOff val="80000"/>
                  </a:schemeClr>
                </a:solidFill>
                <a:latin typeface="Franklin Gothic Heavy" panose="020B0903020102020204" pitchFamily="34" charset="0"/>
              </a:rPr>
              <a:t>P </a:t>
            </a:r>
            <a:r>
              <a:rPr lang="en-GB" altLang="en-US" dirty="0">
                <a:solidFill>
                  <a:schemeClr val="accent1">
                    <a:lumMod val="20000"/>
                    <a:lumOff val="80000"/>
                  </a:schemeClr>
                </a:solidFill>
                <a:latin typeface="Franklin Gothic Heavy" panose="020B0903020102020204" pitchFamily="34" charset="0"/>
              </a:rPr>
              <a:t>= m g  </a:t>
            </a:r>
            <a:r>
              <a:rPr lang="el-GR" altLang="en-US" dirty="0">
                <a:solidFill>
                  <a:schemeClr val="accent1">
                    <a:lumMod val="20000"/>
                    <a:lumOff val="80000"/>
                  </a:schemeClr>
                </a:solidFill>
                <a:latin typeface="Franklin Gothic Heavy" panose="020B0903020102020204" pitchFamily="34" charset="0"/>
              </a:rPr>
              <a:t>Δ</a:t>
            </a:r>
            <a:r>
              <a:rPr lang="en-GB" altLang="en-US" dirty="0">
                <a:solidFill>
                  <a:schemeClr val="accent1">
                    <a:lumMod val="20000"/>
                    <a:lumOff val="80000"/>
                  </a:schemeClr>
                </a:solidFill>
                <a:latin typeface="Franklin Gothic Heavy" panose="020B0903020102020204" pitchFamily="34" charset="0"/>
              </a:rPr>
              <a:t>h</a:t>
            </a:r>
            <a:endParaRPr lang="el-GR" altLang="en-US" dirty="0">
              <a:solidFill>
                <a:schemeClr val="accent1">
                  <a:lumMod val="20000"/>
                  <a:lumOff val="80000"/>
                </a:schemeClr>
              </a:solidFill>
              <a:latin typeface="Franklin Gothic Heavy" panose="020B0903020102020204" pitchFamily="34" charset="0"/>
            </a:endParaRPr>
          </a:p>
        </p:txBody>
      </p:sp>
      <p:sp>
        <p:nvSpPr>
          <p:cNvPr id="4" name="Title 3"/>
          <p:cNvSpPr>
            <a:spLocks noGrp="1"/>
          </p:cNvSpPr>
          <p:nvPr>
            <p:ph type="title"/>
          </p:nvPr>
        </p:nvSpPr>
        <p:spPr>
          <a:xfrm>
            <a:off x="304800" y="260648"/>
            <a:ext cx="8686800" cy="838200"/>
          </a:xfrm>
        </p:spPr>
        <p:txBody>
          <a:bodyPr/>
          <a:lstStyle/>
          <a:p>
            <a:r>
              <a:rPr lang="en-AU" dirty="0" smtClean="0">
                <a:latin typeface="+mn-lt"/>
              </a:rPr>
              <a:t>Potential Energy</a:t>
            </a:r>
            <a:endParaRPr lang="en-AU" dirty="0">
              <a:latin typeface="+mn-lt"/>
            </a:endParaRPr>
          </a:p>
        </p:txBody>
      </p:sp>
    </p:spTree>
    <p:extLst>
      <p:ext uri="{BB962C8B-B14F-4D97-AF65-F5344CB8AC3E}">
        <p14:creationId xmlns:p14="http://schemas.microsoft.com/office/powerpoint/2010/main" val="204103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515"/>
                                        </p:tgtEl>
                                        <p:attrNameLst>
                                          <p:attrName>style.visibility</p:attrName>
                                        </p:attrNameLst>
                                      </p:cBhvr>
                                      <p:to>
                                        <p:strVal val="visible"/>
                                      </p:to>
                                    </p:set>
                                  </p:childTnLst>
                                </p:cTn>
                              </p:par>
                            </p:childTnLst>
                          </p:cTn>
                        </p:par>
                        <p:par>
                          <p:cTn id="10" fill="hold" nodeType="withGroup">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nodeType="withGroup">
                            <p:stCondLst>
                              <p:cond delay="0"/>
                            </p:stCondLst>
                            <p:childTnLst>
                              <p:par>
                                <p:cTn id="14" presetID="64" presetClass="path" presetSubtype="0" accel="50000" decel="50000" fill="hold" nodeType="afterEffect">
                                  <p:stCondLst>
                                    <p:cond delay="0"/>
                                  </p:stCondLst>
                                  <p:childTnLst>
                                    <p:animMotion origin="layout" path="M 1.66667E-6 -2.71676E-6 L -0.00399 -0.41456 " pathEditMode="relative" rAng="0" ptsTypes="AA">
                                      <p:cBhvr>
                                        <p:cTn id="15" dur="2000" fill="hold"/>
                                        <p:tgtEl>
                                          <p:spTgt spid="2"/>
                                        </p:tgtEl>
                                        <p:attrNameLst>
                                          <p:attrName>ppt_x</p:attrName>
                                          <p:attrName>ppt_y</p:attrName>
                                        </p:attrNameLst>
                                      </p:cBhvr>
                                      <p:rCtr x="-208" y="-20740"/>
                                    </p:animMotion>
                                  </p:childTnLst>
                                </p:cTn>
                              </p:par>
                            </p:childTnLst>
                          </p:cTn>
                        </p:par>
                        <p:par>
                          <p:cTn id="16" fill="hold" nodeType="withGroup">
                            <p:stCondLst>
                              <p:cond delay="2000"/>
                            </p:stCondLst>
                            <p:childTnLst>
                              <p:par>
                                <p:cTn id="17" presetID="18" presetClass="entr" presetSubtype="3"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trips(upRight)">
                                      <p:cBhvr>
                                        <p:cTn id="19" dur="3000"/>
                                        <p:tgtEl>
                                          <p:spTgt spid="3"/>
                                        </p:tgtEl>
                                      </p:cBhvr>
                                    </p:animEffect>
                                  </p:childTnLst>
                                </p:cTn>
                              </p:par>
                            </p:childTnLst>
                          </p:cTn>
                        </p:par>
                        <p:par>
                          <p:cTn id="20" fill="hold" nodeType="withGroup">
                            <p:stCondLst>
                              <p:cond delay="5000"/>
                            </p:stCondLst>
                            <p:childTnLst>
                              <p:par>
                                <p:cTn id="21" presetID="5" presetClass="entr" presetSubtype="10" fill="hold" grpId="0" nodeType="afterEffect">
                                  <p:stCondLst>
                                    <p:cond delay="0"/>
                                  </p:stCondLst>
                                  <p:childTnLst>
                                    <p:set>
                                      <p:cBhvr>
                                        <p:cTn id="22" dur="1" fill="hold">
                                          <p:stCondLst>
                                            <p:cond delay="0"/>
                                          </p:stCondLst>
                                        </p:cTn>
                                        <p:tgtEl>
                                          <p:spTgt spid="21522"/>
                                        </p:tgtEl>
                                        <p:attrNameLst>
                                          <p:attrName>style.visibility</p:attrName>
                                        </p:attrNameLst>
                                      </p:cBhvr>
                                      <p:to>
                                        <p:strVal val="visible"/>
                                      </p:to>
                                    </p:set>
                                    <p:animEffect transition="in" filter="checkerboard(across)">
                                      <p:cBhvr>
                                        <p:cTn id="23" dur="500"/>
                                        <p:tgtEl>
                                          <p:spTgt spid="21522"/>
                                        </p:tgtEl>
                                      </p:cBhvr>
                                    </p:animEffect>
                                  </p:childTnLst>
                                </p:cTn>
                              </p:par>
                            </p:childTnLst>
                          </p:cTn>
                        </p:par>
                        <p:par>
                          <p:cTn id="24" fill="hold" nodeType="withGroup">
                            <p:stCondLst>
                              <p:cond delay="5500"/>
                            </p:stCondLst>
                            <p:childTnLst>
                              <p:par>
                                <p:cTn id="25" presetID="26" presetClass="entr" presetSubtype="0" fill="hold" grpId="0" nodeType="afterEffect">
                                  <p:stCondLst>
                                    <p:cond delay="0"/>
                                  </p:stCondLst>
                                  <p:childTnLst>
                                    <p:set>
                                      <p:cBhvr>
                                        <p:cTn id="26" dur="1" fill="hold">
                                          <p:stCondLst>
                                            <p:cond delay="0"/>
                                          </p:stCondLst>
                                        </p:cTn>
                                        <p:tgtEl>
                                          <p:spTgt spid="21523"/>
                                        </p:tgtEl>
                                        <p:attrNameLst>
                                          <p:attrName>style.visibility</p:attrName>
                                        </p:attrNameLst>
                                      </p:cBhvr>
                                      <p:to>
                                        <p:strVal val="visible"/>
                                      </p:to>
                                    </p:set>
                                    <p:animEffect transition="in" filter="wipe(down)">
                                      <p:cBhvr>
                                        <p:cTn id="27" dur="580">
                                          <p:stCondLst>
                                            <p:cond delay="0"/>
                                          </p:stCondLst>
                                        </p:cTn>
                                        <p:tgtEl>
                                          <p:spTgt spid="21523"/>
                                        </p:tgtEl>
                                      </p:cBhvr>
                                    </p:animEffect>
                                    <p:anim calcmode="lin" valueType="num">
                                      <p:cBhvr>
                                        <p:cTn id="28" dur="1822" tmFilter="0,0; 0.14,0.36; 0.43,0.73; 0.71,0.91; 1.0,1.0">
                                          <p:stCondLst>
                                            <p:cond delay="0"/>
                                          </p:stCondLst>
                                        </p:cTn>
                                        <p:tgtEl>
                                          <p:spTgt spid="2152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152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152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152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1523"/>
                                        </p:tgtEl>
                                        <p:attrNameLst>
                                          <p:attrName>ppt_y</p:attrName>
                                        </p:attrNameLst>
                                      </p:cBhvr>
                                      <p:tavLst>
                                        <p:tav tm="0" fmla="#ppt_y-sin(pi*$)/81">
                                          <p:val>
                                            <p:fltVal val="0"/>
                                          </p:val>
                                        </p:tav>
                                        <p:tav tm="100000">
                                          <p:val>
                                            <p:fltVal val="1"/>
                                          </p:val>
                                        </p:tav>
                                      </p:tavLst>
                                    </p:anim>
                                    <p:animScale>
                                      <p:cBhvr>
                                        <p:cTn id="33" dur="26">
                                          <p:stCondLst>
                                            <p:cond delay="650"/>
                                          </p:stCondLst>
                                        </p:cTn>
                                        <p:tgtEl>
                                          <p:spTgt spid="21523"/>
                                        </p:tgtEl>
                                      </p:cBhvr>
                                      <p:to x="100000" y="60000"/>
                                    </p:animScale>
                                    <p:animScale>
                                      <p:cBhvr>
                                        <p:cTn id="34" dur="166" decel="50000">
                                          <p:stCondLst>
                                            <p:cond delay="676"/>
                                          </p:stCondLst>
                                        </p:cTn>
                                        <p:tgtEl>
                                          <p:spTgt spid="21523"/>
                                        </p:tgtEl>
                                      </p:cBhvr>
                                      <p:to x="100000" y="100000"/>
                                    </p:animScale>
                                    <p:animScale>
                                      <p:cBhvr>
                                        <p:cTn id="35" dur="26">
                                          <p:stCondLst>
                                            <p:cond delay="1312"/>
                                          </p:stCondLst>
                                        </p:cTn>
                                        <p:tgtEl>
                                          <p:spTgt spid="21523"/>
                                        </p:tgtEl>
                                      </p:cBhvr>
                                      <p:to x="100000" y="80000"/>
                                    </p:animScale>
                                    <p:animScale>
                                      <p:cBhvr>
                                        <p:cTn id="36" dur="166" decel="50000">
                                          <p:stCondLst>
                                            <p:cond delay="1338"/>
                                          </p:stCondLst>
                                        </p:cTn>
                                        <p:tgtEl>
                                          <p:spTgt spid="21523"/>
                                        </p:tgtEl>
                                      </p:cBhvr>
                                      <p:to x="100000" y="100000"/>
                                    </p:animScale>
                                    <p:animScale>
                                      <p:cBhvr>
                                        <p:cTn id="37" dur="26">
                                          <p:stCondLst>
                                            <p:cond delay="1642"/>
                                          </p:stCondLst>
                                        </p:cTn>
                                        <p:tgtEl>
                                          <p:spTgt spid="21523"/>
                                        </p:tgtEl>
                                      </p:cBhvr>
                                      <p:to x="100000" y="90000"/>
                                    </p:animScale>
                                    <p:animScale>
                                      <p:cBhvr>
                                        <p:cTn id="38" dur="166" decel="50000">
                                          <p:stCondLst>
                                            <p:cond delay="1668"/>
                                          </p:stCondLst>
                                        </p:cTn>
                                        <p:tgtEl>
                                          <p:spTgt spid="21523"/>
                                        </p:tgtEl>
                                      </p:cBhvr>
                                      <p:to x="100000" y="100000"/>
                                    </p:animScale>
                                    <p:animScale>
                                      <p:cBhvr>
                                        <p:cTn id="39" dur="26">
                                          <p:stCondLst>
                                            <p:cond delay="1808"/>
                                          </p:stCondLst>
                                        </p:cTn>
                                        <p:tgtEl>
                                          <p:spTgt spid="21523"/>
                                        </p:tgtEl>
                                      </p:cBhvr>
                                      <p:to x="100000" y="95000"/>
                                    </p:animScale>
                                    <p:animScale>
                                      <p:cBhvr>
                                        <p:cTn id="40" dur="166" decel="50000">
                                          <p:stCondLst>
                                            <p:cond delay="1834"/>
                                          </p:stCondLst>
                                        </p:cTn>
                                        <p:tgtEl>
                                          <p:spTgt spid="215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22" grpId="0" animBg="1"/>
      <p:bldP spid="215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5" name="Group 18"/>
          <p:cNvGrpSpPr>
            <a:grpSpLocks/>
          </p:cNvGrpSpPr>
          <p:nvPr/>
        </p:nvGrpSpPr>
        <p:grpSpPr bwMode="auto">
          <a:xfrm>
            <a:off x="1042988" y="1756097"/>
            <a:ext cx="5534025" cy="1762124"/>
            <a:chOff x="657" y="709"/>
            <a:chExt cx="3486" cy="1110"/>
          </a:xfrm>
        </p:grpSpPr>
        <p:sp>
          <p:nvSpPr>
            <p:cNvPr id="5137" name="Line 12"/>
            <p:cNvSpPr>
              <a:spLocks noChangeShapeType="1"/>
            </p:cNvSpPr>
            <p:nvPr/>
          </p:nvSpPr>
          <p:spPr bwMode="auto">
            <a:xfrm>
              <a:off x="657" y="1298"/>
              <a:ext cx="32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5138" name="Picture 13"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 y="709"/>
              <a:ext cx="908"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9" name="Line 14"/>
            <p:cNvSpPr>
              <a:spLocks noChangeShapeType="1"/>
            </p:cNvSpPr>
            <p:nvPr/>
          </p:nvSpPr>
          <p:spPr bwMode="auto">
            <a:xfrm flipH="1">
              <a:off x="3243" y="754"/>
              <a:ext cx="0" cy="771"/>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5140" name="Line 15"/>
            <p:cNvSpPr>
              <a:spLocks noChangeShapeType="1"/>
            </p:cNvSpPr>
            <p:nvPr/>
          </p:nvSpPr>
          <p:spPr bwMode="auto">
            <a:xfrm flipH="1">
              <a:off x="1383" y="799"/>
              <a:ext cx="0" cy="771"/>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5141" name="Line 16"/>
            <p:cNvSpPr>
              <a:spLocks noChangeShapeType="1"/>
            </p:cNvSpPr>
            <p:nvPr/>
          </p:nvSpPr>
          <p:spPr bwMode="auto">
            <a:xfrm>
              <a:off x="1383" y="1570"/>
              <a:ext cx="186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42" name="Rectangle 17"/>
            <p:cNvSpPr>
              <a:spLocks noChangeArrowheads="1"/>
            </p:cNvSpPr>
            <p:nvPr/>
          </p:nvSpPr>
          <p:spPr bwMode="auto">
            <a:xfrm>
              <a:off x="2177" y="1547"/>
              <a:ext cx="317" cy="272"/>
            </a:xfrm>
            <a:prstGeom prst="rect">
              <a:avLst/>
            </a:prstGeom>
            <a:noFill/>
            <a:ln w="9525">
              <a:no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3200" b="1" dirty="0">
                  <a:latin typeface="+mn-lt"/>
                </a:rPr>
                <a:t>s</a:t>
              </a:r>
              <a:endParaRPr lang="en-US" altLang="en-US" sz="3200" b="1" dirty="0">
                <a:latin typeface="+mn-lt"/>
              </a:endParaRPr>
            </a:p>
          </p:txBody>
        </p:sp>
      </p:grpSp>
      <p:grpSp>
        <p:nvGrpSpPr>
          <p:cNvPr id="3" name="Group 26"/>
          <p:cNvGrpSpPr>
            <a:grpSpLocks/>
          </p:cNvGrpSpPr>
          <p:nvPr/>
        </p:nvGrpSpPr>
        <p:grpSpPr bwMode="auto">
          <a:xfrm>
            <a:off x="4211638" y="1898972"/>
            <a:ext cx="865187" cy="519112"/>
            <a:chOff x="2653" y="799"/>
            <a:chExt cx="545" cy="327"/>
          </a:xfrm>
        </p:grpSpPr>
        <p:sp>
          <p:nvSpPr>
            <p:cNvPr id="5135" name="Line 19"/>
            <p:cNvSpPr>
              <a:spLocks noChangeShapeType="1"/>
            </p:cNvSpPr>
            <p:nvPr/>
          </p:nvSpPr>
          <p:spPr bwMode="auto">
            <a:xfrm flipH="1">
              <a:off x="2653" y="1071"/>
              <a:ext cx="54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36" name="Text Box 20"/>
            <p:cNvSpPr txBox="1">
              <a:spLocks noChangeArrowheads="1"/>
            </p:cNvSpPr>
            <p:nvPr/>
          </p:nvSpPr>
          <p:spPr bwMode="auto">
            <a:xfrm flipH="1">
              <a:off x="2925" y="799"/>
              <a:ext cx="1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800" b="1" dirty="0">
                  <a:latin typeface="+mn-lt"/>
                </a:rPr>
                <a:t>F</a:t>
              </a:r>
              <a:endParaRPr lang="en-US" altLang="en-US" sz="2800" b="1" dirty="0">
                <a:latin typeface="+mn-lt"/>
              </a:endParaRPr>
            </a:p>
          </p:txBody>
        </p:sp>
      </p:grpSp>
      <p:sp>
        <p:nvSpPr>
          <p:cNvPr id="19478" name="Text Box 22"/>
          <p:cNvSpPr txBox="1">
            <a:spLocks noChangeArrowheads="1"/>
          </p:cNvSpPr>
          <p:nvPr/>
        </p:nvSpPr>
        <p:spPr bwMode="auto">
          <a:xfrm>
            <a:off x="6911975" y="1971997"/>
            <a:ext cx="2232025" cy="1384995"/>
          </a:xfrm>
          <a:prstGeom prst="rect">
            <a:avLst/>
          </a:prstGeom>
          <a:solidFill>
            <a:schemeClr val="bg2">
              <a:lumMod val="60000"/>
              <a:lumOff val="40000"/>
              <a:alpha val="60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Mass m</a:t>
            </a:r>
          </a:p>
          <a:p>
            <a:pPr eaLnBrk="1" hangingPunct="1">
              <a:spcBef>
                <a:spcPct val="50000"/>
              </a:spcBef>
            </a:pPr>
            <a:r>
              <a:rPr lang="en-GB" altLang="en-US" sz="2400" b="1" dirty="0">
                <a:latin typeface="+mn-lt"/>
              </a:rPr>
              <a:t>Initial velocity u =0 </a:t>
            </a:r>
          </a:p>
        </p:txBody>
      </p:sp>
      <p:sp>
        <p:nvSpPr>
          <p:cNvPr id="19484" name="Text Box 28"/>
          <p:cNvSpPr txBox="1">
            <a:spLocks noChangeArrowheads="1"/>
          </p:cNvSpPr>
          <p:nvPr/>
        </p:nvSpPr>
        <p:spPr bwMode="auto">
          <a:xfrm>
            <a:off x="240335" y="1589638"/>
            <a:ext cx="1871662" cy="1015663"/>
          </a:xfrm>
          <a:prstGeom prst="rect">
            <a:avLst/>
          </a:prstGeom>
          <a:solidFill>
            <a:schemeClr val="bg2">
              <a:lumMod val="60000"/>
              <a:lumOff val="40000"/>
              <a:alpha val="60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Final</a:t>
            </a:r>
          </a:p>
          <a:p>
            <a:pPr eaLnBrk="1" hangingPunct="1">
              <a:spcBef>
                <a:spcPct val="50000"/>
              </a:spcBef>
            </a:pPr>
            <a:r>
              <a:rPr lang="en-GB" altLang="en-US" sz="2400" b="1" dirty="0">
                <a:latin typeface="+mn-lt"/>
              </a:rPr>
              <a:t> velocity v</a:t>
            </a:r>
            <a:endParaRPr lang="en-US" altLang="en-US" sz="2400" b="1" dirty="0">
              <a:latin typeface="+mn-lt"/>
            </a:endParaRPr>
          </a:p>
        </p:txBody>
      </p:sp>
      <p:pic>
        <p:nvPicPr>
          <p:cNvPr id="19485" name="Picture 29"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913" y="1727522"/>
            <a:ext cx="151447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7" name="Text Box 31"/>
          <p:cNvSpPr txBox="1">
            <a:spLocks noChangeArrowheads="1"/>
          </p:cNvSpPr>
          <p:nvPr/>
        </p:nvSpPr>
        <p:spPr bwMode="auto">
          <a:xfrm>
            <a:off x="107504" y="4111755"/>
            <a:ext cx="8884096" cy="1015663"/>
          </a:xfrm>
          <a:prstGeom prst="rect">
            <a:avLst/>
          </a:prstGeom>
          <a:solidFill>
            <a:schemeClr val="tx2">
              <a:lumMod val="10000"/>
              <a:alpha val="45000"/>
            </a:schemeClr>
          </a:solidFill>
          <a:ln>
            <a:noFill/>
          </a:ln>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AU" sz="2400" b="1" u="sng" dirty="0">
                <a:latin typeface="+mn-lt"/>
              </a:rPr>
              <a:t>Definition:</a:t>
            </a:r>
            <a:r>
              <a:rPr lang="en-AU" sz="2400" dirty="0">
                <a:latin typeface="+mn-lt"/>
              </a:rPr>
              <a:t> An object in motion has the ability to do work.</a:t>
            </a:r>
          </a:p>
          <a:p>
            <a:pPr eaLnBrk="1" hangingPunct="1">
              <a:spcBef>
                <a:spcPct val="50000"/>
              </a:spcBef>
            </a:pPr>
            <a:r>
              <a:rPr lang="en-GB" altLang="en-US" sz="2400" b="1" dirty="0" smtClean="0">
                <a:solidFill>
                  <a:schemeClr val="accent1">
                    <a:lumMod val="60000"/>
                    <a:lumOff val="40000"/>
                  </a:schemeClr>
                </a:solidFill>
                <a:latin typeface="+mn-lt"/>
              </a:rPr>
              <a:t>E</a:t>
            </a:r>
            <a:r>
              <a:rPr lang="en-GB" altLang="en-US" sz="2400" b="1" baseline="-25000" dirty="0" smtClean="0">
                <a:solidFill>
                  <a:schemeClr val="accent1">
                    <a:lumMod val="60000"/>
                    <a:lumOff val="40000"/>
                  </a:schemeClr>
                </a:solidFill>
                <a:latin typeface="+mn-lt"/>
              </a:rPr>
              <a:t>K</a:t>
            </a:r>
            <a:r>
              <a:rPr lang="en-GB" altLang="en-US" sz="2400" b="1" dirty="0" smtClean="0">
                <a:solidFill>
                  <a:schemeClr val="accent1">
                    <a:lumMod val="60000"/>
                    <a:lumOff val="40000"/>
                  </a:schemeClr>
                </a:solidFill>
                <a:latin typeface="+mn-lt"/>
              </a:rPr>
              <a:t> </a:t>
            </a:r>
            <a:r>
              <a:rPr lang="en-GB" altLang="en-US" sz="2400" b="1" dirty="0">
                <a:solidFill>
                  <a:schemeClr val="accent1">
                    <a:lumMod val="60000"/>
                    <a:lumOff val="40000"/>
                  </a:schemeClr>
                </a:solidFill>
                <a:latin typeface="+mn-lt"/>
              </a:rPr>
              <a:t>= work done  in accelerating to velocity, v.    </a:t>
            </a:r>
            <a:r>
              <a:rPr lang="en-GB" altLang="en-US" sz="2400" b="1" dirty="0" err="1">
                <a:solidFill>
                  <a:schemeClr val="accent1">
                    <a:lumMod val="60000"/>
                    <a:lumOff val="40000"/>
                  </a:schemeClr>
                </a:solidFill>
                <a:latin typeface="+mn-lt"/>
              </a:rPr>
              <a:t>i.e</a:t>
            </a:r>
            <a:r>
              <a:rPr lang="en-GB" altLang="en-US" sz="2400" b="1" dirty="0">
                <a:solidFill>
                  <a:schemeClr val="accent1">
                    <a:lumMod val="60000"/>
                    <a:lumOff val="40000"/>
                  </a:schemeClr>
                </a:solidFill>
                <a:latin typeface="+mn-lt"/>
              </a:rPr>
              <a:t>   E</a:t>
            </a:r>
            <a:r>
              <a:rPr lang="en-GB" altLang="en-US" sz="2400" b="1" baseline="-25000" dirty="0">
                <a:solidFill>
                  <a:schemeClr val="accent1">
                    <a:lumMod val="60000"/>
                    <a:lumOff val="40000"/>
                  </a:schemeClr>
                </a:solidFill>
                <a:latin typeface="+mn-lt"/>
              </a:rPr>
              <a:t>K</a:t>
            </a:r>
            <a:r>
              <a:rPr lang="en-GB" altLang="en-US" sz="2400" b="1" dirty="0">
                <a:solidFill>
                  <a:schemeClr val="accent1">
                    <a:lumMod val="60000"/>
                    <a:lumOff val="40000"/>
                  </a:schemeClr>
                </a:solidFill>
                <a:latin typeface="+mn-lt"/>
              </a:rPr>
              <a:t> = Fs</a:t>
            </a:r>
            <a:endParaRPr lang="en-US" altLang="en-US" sz="2400" b="1" dirty="0">
              <a:solidFill>
                <a:schemeClr val="accent1">
                  <a:lumMod val="60000"/>
                  <a:lumOff val="40000"/>
                </a:schemeClr>
              </a:solidFill>
              <a:latin typeface="+mn-lt"/>
            </a:endParaRPr>
          </a:p>
        </p:txBody>
      </p:sp>
      <p:sp>
        <p:nvSpPr>
          <p:cNvPr id="19492" name="Text Box 36"/>
          <p:cNvSpPr txBox="1">
            <a:spLocks noChangeArrowheads="1"/>
          </p:cNvSpPr>
          <p:nvPr/>
        </p:nvSpPr>
        <p:spPr bwMode="auto">
          <a:xfrm>
            <a:off x="2051050" y="5373688"/>
            <a:ext cx="4859338" cy="1107996"/>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dirty="0">
                <a:solidFill>
                  <a:schemeClr val="accent1">
                    <a:lumMod val="20000"/>
                    <a:lumOff val="80000"/>
                  </a:schemeClr>
                </a:solidFill>
                <a:latin typeface="Franklin Gothic Heavy" panose="020B0903020102020204" pitchFamily="34" charset="0"/>
              </a:rPr>
              <a:t>E</a:t>
            </a:r>
            <a:r>
              <a:rPr lang="en-GB" altLang="en-US" baseline="-25000" dirty="0">
                <a:solidFill>
                  <a:schemeClr val="accent1">
                    <a:lumMod val="20000"/>
                    <a:lumOff val="80000"/>
                  </a:schemeClr>
                </a:solidFill>
                <a:latin typeface="Franklin Gothic Heavy" panose="020B0903020102020204" pitchFamily="34" charset="0"/>
              </a:rPr>
              <a:t>K </a:t>
            </a:r>
            <a:r>
              <a:rPr lang="en-GB" altLang="en-US" dirty="0">
                <a:solidFill>
                  <a:schemeClr val="accent1">
                    <a:lumMod val="20000"/>
                    <a:lumOff val="80000"/>
                  </a:schemeClr>
                </a:solidFill>
                <a:latin typeface="Franklin Gothic Heavy" panose="020B0903020102020204" pitchFamily="34" charset="0"/>
              </a:rPr>
              <a:t>= ½ m v</a:t>
            </a:r>
            <a:r>
              <a:rPr lang="en-GB" altLang="en-US" baseline="30000" dirty="0">
                <a:solidFill>
                  <a:schemeClr val="accent1">
                    <a:lumMod val="20000"/>
                    <a:lumOff val="80000"/>
                  </a:schemeClr>
                </a:solidFill>
                <a:latin typeface="Franklin Gothic Heavy" panose="020B0903020102020204" pitchFamily="34" charset="0"/>
              </a:rPr>
              <a:t>2</a:t>
            </a:r>
            <a:endParaRPr lang="el-GR" altLang="en-US" dirty="0">
              <a:solidFill>
                <a:schemeClr val="accent1">
                  <a:lumMod val="20000"/>
                  <a:lumOff val="80000"/>
                </a:schemeClr>
              </a:solidFill>
              <a:latin typeface="Franklin Gothic Heavy" panose="020B0903020102020204" pitchFamily="34" charset="0"/>
            </a:endParaRPr>
          </a:p>
        </p:txBody>
      </p:sp>
      <p:sp>
        <p:nvSpPr>
          <p:cNvPr id="18" name="Title 3"/>
          <p:cNvSpPr txBox="1">
            <a:spLocks/>
          </p:cNvSpPr>
          <p:nvPr/>
        </p:nvSpPr>
        <p:spPr>
          <a:xfrm>
            <a:off x="457200" y="413048"/>
            <a:ext cx="8686800" cy="838200"/>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Kinetic Energy</a:t>
            </a:r>
            <a:endParaRPr lang="en-AU" dirty="0">
              <a:latin typeface="+mn-lt"/>
            </a:endParaRPr>
          </a:p>
        </p:txBody>
      </p:sp>
    </p:spTree>
    <p:extLst>
      <p:ext uri="{BB962C8B-B14F-4D97-AF65-F5344CB8AC3E}">
        <p14:creationId xmlns:p14="http://schemas.microsoft.com/office/powerpoint/2010/main" val="385753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8"/>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nodeType="withGroup">
                            <p:stCondLst>
                              <p:cond delay="0"/>
                            </p:stCondLst>
                            <p:childTnLst>
                              <p:par>
                                <p:cTn id="11" presetID="2" presetClass="entr" presetSubtype="4" fill="hold" grpId="1" nodeType="afterEffect">
                                  <p:stCondLst>
                                    <p:cond delay="0"/>
                                  </p:stCondLst>
                                  <p:childTnLst>
                                    <p:set>
                                      <p:cBhvr>
                                        <p:cTn id="12" dur="1" fill="hold">
                                          <p:stCondLst>
                                            <p:cond delay="0"/>
                                          </p:stCondLst>
                                        </p:cTn>
                                        <p:tgtEl>
                                          <p:spTgt spid="19478"/>
                                        </p:tgtEl>
                                        <p:attrNameLst>
                                          <p:attrName>style.visibility</p:attrName>
                                        </p:attrNameLst>
                                      </p:cBhvr>
                                      <p:to>
                                        <p:strVal val="visible"/>
                                      </p:to>
                                    </p:set>
                                    <p:anim calcmode="lin" valueType="num">
                                      <p:cBhvr additive="base">
                                        <p:cTn id="13" dur="500" fill="hold"/>
                                        <p:tgtEl>
                                          <p:spTgt spid="19478"/>
                                        </p:tgtEl>
                                        <p:attrNameLst>
                                          <p:attrName>ppt_x</p:attrName>
                                        </p:attrNameLst>
                                      </p:cBhvr>
                                      <p:tavLst>
                                        <p:tav tm="0">
                                          <p:val>
                                            <p:strVal val="#ppt_x"/>
                                          </p:val>
                                        </p:tav>
                                        <p:tav tm="100000">
                                          <p:val>
                                            <p:strVal val="#ppt_x"/>
                                          </p:val>
                                        </p:tav>
                                      </p:tavLst>
                                    </p:anim>
                                    <p:anim calcmode="lin" valueType="num">
                                      <p:cBhvr additive="base">
                                        <p:cTn id="14" dur="500" fill="hold"/>
                                        <p:tgtEl>
                                          <p:spTgt spid="19478"/>
                                        </p:tgtEl>
                                        <p:attrNameLst>
                                          <p:attrName>ppt_y</p:attrName>
                                        </p:attrNameLst>
                                      </p:cBhvr>
                                      <p:tavLst>
                                        <p:tav tm="0">
                                          <p:val>
                                            <p:strVal val="1+#ppt_h/2"/>
                                          </p:val>
                                        </p:tav>
                                        <p:tav tm="100000">
                                          <p:val>
                                            <p:strVal val="#ppt_y"/>
                                          </p:val>
                                        </p:tav>
                                      </p:tavLst>
                                    </p:anim>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19485"/>
                                        </p:tgtEl>
                                        <p:attrNameLst>
                                          <p:attrName>style.visibility</p:attrName>
                                        </p:attrNameLst>
                                      </p:cBhvr>
                                      <p:to>
                                        <p:strVal val="visible"/>
                                      </p:to>
                                    </p:set>
                                  </p:childTnLst>
                                </p:cTn>
                              </p:par>
                            </p:childTnLst>
                          </p:cTn>
                        </p:par>
                        <p:par>
                          <p:cTn id="18" fill="hold" nodeType="withGroup">
                            <p:stCondLst>
                              <p:cond delay="500"/>
                            </p:stCondLst>
                            <p:childTnLst>
                              <p:par>
                                <p:cTn id="19" presetID="35" presetClass="path" presetSubtype="0" accel="50000" decel="50000" fill="hold" nodeType="afterEffect">
                                  <p:stCondLst>
                                    <p:cond delay="0"/>
                                  </p:stCondLst>
                                  <p:childTnLst>
                                    <p:animMotion origin="layout" path="M 1.11111E-6 -4.81481E-6 L -0.3184 -0.00208 " pathEditMode="relative" rAng="0" ptsTypes="AA">
                                      <p:cBhvr>
                                        <p:cTn id="20" dur="2000" fill="hold"/>
                                        <p:tgtEl>
                                          <p:spTgt spid="19485"/>
                                        </p:tgtEl>
                                        <p:attrNameLst>
                                          <p:attrName>ppt_x</p:attrName>
                                          <p:attrName>ppt_y</p:attrName>
                                        </p:attrNameLst>
                                      </p:cBhvr>
                                      <p:rCtr x="-15920" y="-116"/>
                                    </p:animMotion>
                                  </p:childTnLst>
                                </p:cTn>
                              </p:par>
                            </p:childTnLst>
                          </p:cTn>
                        </p:par>
                        <p:par>
                          <p:cTn id="21" fill="hold" nodeType="afterGroup">
                            <p:stCondLst>
                              <p:cond delay="2500"/>
                            </p:stCondLst>
                            <p:childTnLst>
                              <p:par>
                                <p:cTn id="22" presetID="2" presetClass="entr" presetSubtype="4" fill="hold" grpId="0" nodeType="afterEffect">
                                  <p:stCondLst>
                                    <p:cond delay="1000"/>
                                  </p:stCondLst>
                                  <p:childTnLst>
                                    <p:set>
                                      <p:cBhvr>
                                        <p:cTn id="23" dur="1" fill="hold">
                                          <p:stCondLst>
                                            <p:cond delay="0"/>
                                          </p:stCondLst>
                                        </p:cTn>
                                        <p:tgtEl>
                                          <p:spTgt spid="19484"/>
                                        </p:tgtEl>
                                        <p:attrNameLst>
                                          <p:attrName>style.visibility</p:attrName>
                                        </p:attrNameLst>
                                      </p:cBhvr>
                                      <p:to>
                                        <p:strVal val="visible"/>
                                      </p:to>
                                    </p:set>
                                    <p:anim calcmode="lin" valueType="num">
                                      <p:cBhvr additive="base">
                                        <p:cTn id="24" dur="500" fill="hold"/>
                                        <p:tgtEl>
                                          <p:spTgt spid="19484"/>
                                        </p:tgtEl>
                                        <p:attrNameLst>
                                          <p:attrName>ppt_x</p:attrName>
                                        </p:attrNameLst>
                                      </p:cBhvr>
                                      <p:tavLst>
                                        <p:tav tm="0">
                                          <p:val>
                                            <p:strVal val="#ppt_x"/>
                                          </p:val>
                                        </p:tav>
                                        <p:tav tm="100000">
                                          <p:val>
                                            <p:strVal val="#ppt_x"/>
                                          </p:val>
                                        </p:tav>
                                      </p:tavLst>
                                    </p:anim>
                                    <p:anim calcmode="lin" valueType="num">
                                      <p:cBhvr additive="base">
                                        <p:cTn id="25" dur="500" fill="hold"/>
                                        <p:tgtEl>
                                          <p:spTgt spid="19484"/>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4000"/>
                            </p:stCondLst>
                            <p:childTnLst>
                              <p:par>
                                <p:cTn id="27" presetID="1" presetClass="entr" presetSubtype="0" fill="hold" grpId="0" nodeType="afterEffect">
                                  <p:stCondLst>
                                    <p:cond delay="0"/>
                                  </p:stCondLst>
                                  <p:childTnLst>
                                    <p:set>
                                      <p:cBhvr>
                                        <p:cTn id="28" dur="1" fill="hold">
                                          <p:stCondLst>
                                            <p:cond delay="0"/>
                                          </p:stCondLst>
                                        </p:cTn>
                                        <p:tgtEl>
                                          <p:spTgt spid="19487"/>
                                        </p:tgtEl>
                                        <p:attrNameLst>
                                          <p:attrName>style.visibility</p:attrName>
                                        </p:attrNameLst>
                                      </p:cBhvr>
                                      <p:to>
                                        <p:strVal val="visible"/>
                                      </p:to>
                                    </p:set>
                                  </p:childTnLst>
                                </p:cTn>
                              </p:par>
                            </p:childTnLst>
                          </p:cTn>
                        </p:par>
                        <p:par>
                          <p:cTn id="29" fill="hold" nodeType="withGroup">
                            <p:stCondLst>
                              <p:cond delay="4000"/>
                            </p:stCondLst>
                            <p:childTnLst>
                              <p:par>
                                <p:cTn id="30" presetID="26" presetClass="entr" presetSubtype="0" fill="hold" grpId="0" nodeType="afterEffect">
                                  <p:stCondLst>
                                    <p:cond delay="0"/>
                                  </p:stCondLst>
                                  <p:childTnLst>
                                    <p:set>
                                      <p:cBhvr>
                                        <p:cTn id="31" dur="1" fill="hold">
                                          <p:stCondLst>
                                            <p:cond delay="0"/>
                                          </p:stCondLst>
                                        </p:cTn>
                                        <p:tgtEl>
                                          <p:spTgt spid="19492"/>
                                        </p:tgtEl>
                                        <p:attrNameLst>
                                          <p:attrName>style.visibility</p:attrName>
                                        </p:attrNameLst>
                                      </p:cBhvr>
                                      <p:to>
                                        <p:strVal val="visible"/>
                                      </p:to>
                                    </p:set>
                                    <p:animEffect transition="in" filter="wipe(down)">
                                      <p:cBhvr>
                                        <p:cTn id="32" dur="580">
                                          <p:stCondLst>
                                            <p:cond delay="0"/>
                                          </p:stCondLst>
                                        </p:cTn>
                                        <p:tgtEl>
                                          <p:spTgt spid="19492"/>
                                        </p:tgtEl>
                                      </p:cBhvr>
                                    </p:animEffect>
                                    <p:anim calcmode="lin" valueType="num">
                                      <p:cBhvr>
                                        <p:cTn id="33" dur="1822" tmFilter="0,0; 0.14,0.36; 0.43,0.73; 0.71,0.91; 1.0,1.0">
                                          <p:stCondLst>
                                            <p:cond delay="0"/>
                                          </p:stCondLst>
                                        </p:cTn>
                                        <p:tgtEl>
                                          <p:spTgt spid="1949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949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949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949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9492"/>
                                        </p:tgtEl>
                                        <p:attrNameLst>
                                          <p:attrName>ppt_y</p:attrName>
                                        </p:attrNameLst>
                                      </p:cBhvr>
                                      <p:tavLst>
                                        <p:tav tm="0" fmla="#ppt_y-sin(pi*$)/81">
                                          <p:val>
                                            <p:fltVal val="0"/>
                                          </p:val>
                                        </p:tav>
                                        <p:tav tm="100000">
                                          <p:val>
                                            <p:fltVal val="1"/>
                                          </p:val>
                                        </p:tav>
                                      </p:tavLst>
                                    </p:anim>
                                    <p:animScale>
                                      <p:cBhvr>
                                        <p:cTn id="38" dur="26">
                                          <p:stCondLst>
                                            <p:cond delay="650"/>
                                          </p:stCondLst>
                                        </p:cTn>
                                        <p:tgtEl>
                                          <p:spTgt spid="19492"/>
                                        </p:tgtEl>
                                      </p:cBhvr>
                                      <p:to x="100000" y="60000"/>
                                    </p:animScale>
                                    <p:animScale>
                                      <p:cBhvr>
                                        <p:cTn id="39" dur="166" decel="50000">
                                          <p:stCondLst>
                                            <p:cond delay="676"/>
                                          </p:stCondLst>
                                        </p:cTn>
                                        <p:tgtEl>
                                          <p:spTgt spid="19492"/>
                                        </p:tgtEl>
                                      </p:cBhvr>
                                      <p:to x="100000" y="100000"/>
                                    </p:animScale>
                                    <p:animScale>
                                      <p:cBhvr>
                                        <p:cTn id="40" dur="26">
                                          <p:stCondLst>
                                            <p:cond delay="1312"/>
                                          </p:stCondLst>
                                        </p:cTn>
                                        <p:tgtEl>
                                          <p:spTgt spid="19492"/>
                                        </p:tgtEl>
                                      </p:cBhvr>
                                      <p:to x="100000" y="80000"/>
                                    </p:animScale>
                                    <p:animScale>
                                      <p:cBhvr>
                                        <p:cTn id="41" dur="166" decel="50000">
                                          <p:stCondLst>
                                            <p:cond delay="1338"/>
                                          </p:stCondLst>
                                        </p:cTn>
                                        <p:tgtEl>
                                          <p:spTgt spid="19492"/>
                                        </p:tgtEl>
                                      </p:cBhvr>
                                      <p:to x="100000" y="100000"/>
                                    </p:animScale>
                                    <p:animScale>
                                      <p:cBhvr>
                                        <p:cTn id="42" dur="26">
                                          <p:stCondLst>
                                            <p:cond delay="1642"/>
                                          </p:stCondLst>
                                        </p:cTn>
                                        <p:tgtEl>
                                          <p:spTgt spid="19492"/>
                                        </p:tgtEl>
                                      </p:cBhvr>
                                      <p:to x="100000" y="90000"/>
                                    </p:animScale>
                                    <p:animScale>
                                      <p:cBhvr>
                                        <p:cTn id="43" dur="166" decel="50000">
                                          <p:stCondLst>
                                            <p:cond delay="1668"/>
                                          </p:stCondLst>
                                        </p:cTn>
                                        <p:tgtEl>
                                          <p:spTgt spid="19492"/>
                                        </p:tgtEl>
                                      </p:cBhvr>
                                      <p:to x="100000" y="100000"/>
                                    </p:animScale>
                                    <p:animScale>
                                      <p:cBhvr>
                                        <p:cTn id="44" dur="26">
                                          <p:stCondLst>
                                            <p:cond delay="1808"/>
                                          </p:stCondLst>
                                        </p:cTn>
                                        <p:tgtEl>
                                          <p:spTgt spid="19492"/>
                                        </p:tgtEl>
                                      </p:cBhvr>
                                      <p:to x="100000" y="95000"/>
                                    </p:animScale>
                                    <p:animScale>
                                      <p:cBhvr>
                                        <p:cTn id="45" dur="166" decel="50000">
                                          <p:stCondLst>
                                            <p:cond delay="1834"/>
                                          </p:stCondLst>
                                        </p:cTn>
                                        <p:tgtEl>
                                          <p:spTgt spid="194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animBg="1"/>
      <p:bldP spid="19478" grpId="1" animBg="1"/>
      <p:bldP spid="19484" grpId="0" animBg="1"/>
      <p:bldP spid="19487" grpId="0" animBg="1"/>
      <p:bldP spid="1949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179512" y="1196752"/>
            <a:ext cx="8784976" cy="5112568"/>
          </a:xfrm>
          <a:solidFill>
            <a:schemeClr val="tx2">
              <a:lumMod val="10000"/>
              <a:alpha val="45000"/>
            </a:schemeClr>
          </a:solidFill>
        </p:spPr>
        <p:txBody>
          <a:bodyPr>
            <a:normAutofit fontScale="92500" lnSpcReduction="10000"/>
          </a:bodyPr>
          <a:lstStyle/>
          <a:p>
            <a:pPr marL="0" indent="0">
              <a:buNone/>
            </a:pPr>
            <a:r>
              <a:rPr lang="en-AU" sz="2600" b="1" u="sng" dirty="0" smtClean="0">
                <a:cs typeface="Arial" panose="020B0604020202020204" pitchFamily="34" charset="0"/>
              </a:rPr>
              <a:t>Example 2.3b:</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Calculate the work done by a man who drags a 25 kg bag of salt across the pavers against a frictional force of 55 N for a distance of 12 m.</a:t>
            </a:r>
          </a:p>
          <a:p>
            <a:pPr marL="0" indent="0">
              <a:buNone/>
            </a:pPr>
            <a:endParaRPr lang="en-AU" sz="2600" b="1" u="sng" dirty="0" smtClean="0">
              <a:cs typeface="Arial" panose="020B0604020202020204" pitchFamily="34" charset="0"/>
            </a:endParaRPr>
          </a:p>
          <a:p>
            <a:pPr marL="0" indent="0">
              <a:buNone/>
            </a:pPr>
            <a:r>
              <a:rPr lang="en-AU" sz="2600" b="1" u="sng" dirty="0" smtClean="0">
                <a:cs typeface="Arial" panose="020B0604020202020204" pitchFamily="34" charset="0"/>
              </a:rPr>
              <a:t>Example 2.3c:</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What is the work done by a 45 kg girl when she climbs up an almost vertical ladder 15 m high?</a:t>
            </a:r>
          </a:p>
          <a:p>
            <a:pPr marL="0" indent="0">
              <a:buNone/>
            </a:pPr>
            <a:endParaRPr lang="en-AU" sz="2600" dirty="0">
              <a:cs typeface="Arial" panose="020B0604020202020204" pitchFamily="34" charset="0"/>
            </a:endParaRPr>
          </a:p>
          <a:p>
            <a:pPr marL="0" indent="0">
              <a:buNone/>
            </a:pPr>
            <a:r>
              <a:rPr lang="en-AU" sz="2600" b="1" u="sng" dirty="0">
                <a:cs typeface="Arial" panose="020B0604020202020204" pitchFamily="34" charset="0"/>
              </a:rPr>
              <a:t>Example </a:t>
            </a:r>
            <a:r>
              <a:rPr lang="en-AU" sz="2600" b="1" u="sng" dirty="0" smtClean="0">
                <a:cs typeface="Arial" panose="020B0604020202020204" pitchFamily="34" charset="0"/>
              </a:rPr>
              <a:t>2.3d</a:t>
            </a:r>
            <a:r>
              <a:rPr lang="en-AU" sz="2600" b="1" u="sng" dirty="0">
                <a:cs typeface="Arial" panose="020B0604020202020204" pitchFamily="34" charset="0"/>
              </a:rPr>
              <a:t>:</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A girl pulls a cart by applying a force on the cart handle. The girl can adjust the height of the handle to 45</a:t>
            </a:r>
            <a:r>
              <a:rPr lang="en-AU" sz="2600" baseline="30000" dirty="0">
                <a:solidFill>
                  <a:schemeClr val="accent1">
                    <a:lumMod val="60000"/>
                    <a:lumOff val="40000"/>
                  </a:schemeClr>
                </a:solidFill>
                <a:cs typeface="Arial" panose="020B0604020202020204" pitchFamily="34" charset="0"/>
              </a:rPr>
              <a:t>o</a:t>
            </a:r>
            <a:r>
              <a:rPr lang="en-AU" sz="2600" dirty="0">
                <a:solidFill>
                  <a:schemeClr val="accent1">
                    <a:lumMod val="60000"/>
                    <a:lumOff val="40000"/>
                  </a:schemeClr>
                </a:solidFill>
                <a:cs typeface="Arial" panose="020B0604020202020204" pitchFamily="34" charset="0"/>
              </a:rPr>
              <a:t> and 30</a:t>
            </a:r>
            <a:r>
              <a:rPr lang="en-AU" sz="2600" baseline="30000" dirty="0">
                <a:solidFill>
                  <a:schemeClr val="accent1">
                    <a:lumMod val="60000"/>
                    <a:lumOff val="40000"/>
                  </a:schemeClr>
                </a:solidFill>
                <a:cs typeface="Arial" panose="020B0604020202020204" pitchFamily="34" charset="0"/>
              </a:rPr>
              <a:t>o</a:t>
            </a:r>
            <a:r>
              <a:rPr lang="en-AU" sz="2600" dirty="0">
                <a:solidFill>
                  <a:schemeClr val="accent1">
                    <a:lumMod val="60000"/>
                    <a:lumOff val="40000"/>
                  </a:schemeClr>
                </a:solidFill>
                <a:cs typeface="Arial" panose="020B0604020202020204" pitchFamily="34" charset="0"/>
              </a:rPr>
              <a:t>. What position will require the least amount of work? (Need to show this using mathematical terms</a:t>
            </a:r>
            <a:r>
              <a:rPr lang="en-AU" sz="2600" dirty="0" smtClean="0">
                <a:solidFill>
                  <a:schemeClr val="accent1">
                    <a:lumMod val="60000"/>
                    <a:lumOff val="40000"/>
                  </a:schemeClr>
                </a:solidFill>
                <a:cs typeface="Arial" panose="020B0604020202020204" pitchFamily="34" charset="0"/>
              </a:rPr>
              <a:t>)</a:t>
            </a:r>
            <a:endParaRPr lang="en-AU" sz="2600" dirty="0">
              <a:solidFill>
                <a:schemeClr val="accent1">
                  <a:lumMod val="60000"/>
                  <a:lumOff val="40000"/>
                </a:schemeClr>
              </a:solidFill>
              <a:cs typeface="Arial" panose="020B0604020202020204" pitchFamily="34" charset="0"/>
            </a:endParaRPr>
          </a:p>
        </p:txBody>
      </p:sp>
    </p:spTree>
    <p:extLst>
      <p:ext uri="{BB962C8B-B14F-4D97-AF65-F5344CB8AC3E}">
        <p14:creationId xmlns:p14="http://schemas.microsoft.com/office/powerpoint/2010/main" val="3917293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308939"/>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179512" y="1268760"/>
            <a:ext cx="8784976" cy="4320480"/>
          </a:xfrm>
          <a:solidFill>
            <a:schemeClr val="tx2">
              <a:lumMod val="10000"/>
              <a:alpha val="45000"/>
            </a:schemeClr>
          </a:solidFill>
        </p:spPr>
        <p:txBody>
          <a:bodyPr>
            <a:normAutofit/>
          </a:bodyPr>
          <a:lstStyle/>
          <a:p>
            <a:pPr marL="0" indent="0">
              <a:buNone/>
            </a:pPr>
            <a:r>
              <a:rPr lang="en-AU" sz="2600" b="1" u="sng" dirty="0" smtClean="0">
                <a:cs typeface="Arial" panose="020B0604020202020204" pitchFamily="34" charset="0"/>
              </a:rPr>
              <a:t>Example 2.3e:</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A car of mass 1120 kg is travelling at 80 km h</a:t>
            </a:r>
            <a:r>
              <a:rPr lang="en-AU" sz="2600" baseline="30000" dirty="0" smtClean="0">
                <a:solidFill>
                  <a:schemeClr val="accent1">
                    <a:lumMod val="60000"/>
                    <a:lumOff val="40000"/>
                  </a:schemeClr>
                </a:solidFill>
                <a:cs typeface="Arial" panose="020B0604020202020204" pitchFamily="34" charset="0"/>
              </a:rPr>
              <a:t>-1</a:t>
            </a:r>
            <a:r>
              <a:rPr lang="en-AU" sz="2600" dirty="0" smtClean="0">
                <a:solidFill>
                  <a:schemeClr val="accent1">
                    <a:lumMod val="60000"/>
                    <a:lumOff val="40000"/>
                  </a:schemeClr>
                </a:solidFill>
                <a:cs typeface="Arial" panose="020B0604020202020204" pitchFamily="34" charset="0"/>
              </a:rPr>
              <a:t> and slows to 30 km h</a:t>
            </a:r>
            <a:r>
              <a:rPr lang="en-AU" sz="2600" baseline="30000" dirty="0" smtClean="0">
                <a:solidFill>
                  <a:schemeClr val="accent1">
                    <a:lumMod val="60000"/>
                    <a:lumOff val="40000"/>
                  </a:schemeClr>
                </a:solidFill>
                <a:cs typeface="Arial" panose="020B0604020202020204" pitchFamily="34" charset="0"/>
              </a:rPr>
              <a:t>-1 </a:t>
            </a:r>
            <a:r>
              <a:rPr lang="en-AU" sz="2600" dirty="0" smtClean="0">
                <a:solidFill>
                  <a:schemeClr val="accent1">
                    <a:lumMod val="60000"/>
                    <a:lumOff val="40000"/>
                  </a:schemeClr>
                </a:solidFill>
                <a:cs typeface="Arial" panose="020B0604020202020204" pitchFamily="34" charset="0"/>
              </a:rPr>
              <a:t>as it approaches a road works site. The distance travelled during the deceleration is 100 m. Determine;</a:t>
            </a:r>
          </a:p>
          <a:p>
            <a:pPr marL="457200" indent="-457200">
              <a:buClr>
                <a:schemeClr val="accent1">
                  <a:lumMod val="60000"/>
                  <a:lumOff val="40000"/>
                </a:schemeClr>
              </a:buClr>
              <a:buAutoNum type="alphaLcParenR"/>
            </a:pPr>
            <a:r>
              <a:rPr lang="en-AU" sz="2600" dirty="0" smtClean="0">
                <a:solidFill>
                  <a:schemeClr val="accent1">
                    <a:lumMod val="60000"/>
                    <a:lumOff val="40000"/>
                  </a:schemeClr>
                </a:solidFill>
                <a:cs typeface="Arial" panose="020B0604020202020204" pitchFamily="34" charset="0"/>
              </a:rPr>
              <a:t>The cars initial Kinetic Energy</a:t>
            </a:r>
          </a:p>
          <a:p>
            <a:pPr marL="457200" indent="-457200">
              <a:buClr>
                <a:schemeClr val="accent1">
                  <a:lumMod val="60000"/>
                  <a:lumOff val="40000"/>
                </a:schemeClr>
              </a:buClr>
              <a:buAutoNum type="alphaLcParenR"/>
            </a:pPr>
            <a:r>
              <a:rPr lang="en-AU" sz="2600" dirty="0" smtClean="0">
                <a:solidFill>
                  <a:schemeClr val="accent1">
                    <a:lumMod val="60000"/>
                    <a:lumOff val="40000"/>
                  </a:schemeClr>
                </a:solidFill>
                <a:cs typeface="Arial" panose="020B0604020202020204" pitchFamily="34" charset="0"/>
              </a:rPr>
              <a:t>The “Work Done” by the brakes in slowing the car down.	</a:t>
            </a:r>
          </a:p>
          <a:p>
            <a:pPr marL="457200" indent="-457200">
              <a:buClr>
                <a:schemeClr val="accent1">
                  <a:lumMod val="60000"/>
                  <a:lumOff val="40000"/>
                </a:schemeClr>
              </a:buClr>
              <a:buAutoNum type="alphaLcParenR"/>
            </a:pPr>
            <a:r>
              <a:rPr lang="en-AU" sz="2600" dirty="0" smtClean="0">
                <a:solidFill>
                  <a:schemeClr val="accent1">
                    <a:lumMod val="60000"/>
                    <a:lumOff val="40000"/>
                  </a:schemeClr>
                </a:solidFill>
                <a:cs typeface="Arial" panose="020B0604020202020204" pitchFamily="34" charset="0"/>
              </a:rPr>
              <a:t>The average force applied by the brakes.</a:t>
            </a:r>
            <a:endParaRPr lang="en-AU" sz="2600" dirty="0" smtClean="0">
              <a:cs typeface="Arial" panose="020B0604020202020204" pitchFamily="34" charset="0"/>
            </a:endParaRPr>
          </a:p>
        </p:txBody>
      </p:sp>
    </p:spTree>
    <p:extLst>
      <p:ext uri="{BB962C8B-B14F-4D97-AF65-F5344CB8AC3E}">
        <p14:creationId xmlns:p14="http://schemas.microsoft.com/office/powerpoint/2010/main" val="4134911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323528" y="1196752"/>
            <a:ext cx="8640960" cy="3024336"/>
          </a:xfrm>
          <a:solidFill>
            <a:schemeClr val="tx2">
              <a:lumMod val="10000"/>
              <a:alpha val="45000"/>
            </a:schemeClr>
          </a:solidFill>
        </p:spPr>
        <p:txBody>
          <a:bodyPr>
            <a:noAutofit/>
          </a:bodyPr>
          <a:lstStyle/>
          <a:p>
            <a:pPr marL="0" indent="0">
              <a:buNone/>
            </a:pPr>
            <a:r>
              <a:rPr lang="en-AU" sz="2600" b="1" u="sng" dirty="0" smtClean="0">
                <a:cs typeface="Arial" panose="020B0604020202020204" pitchFamily="34" charset="0"/>
              </a:rPr>
              <a:t>Example 2.3f:</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A man is pulling a box that weighs 50 kg, as shown below. What is the work done if he drags the box 45 m?</a:t>
            </a:r>
          </a:p>
          <a:p>
            <a:pPr marL="0" indent="0">
              <a:buNone/>
            </a:pPr>
            <a:endParaRPr lang="en-AU" sz="2600" dirty="0">
              <a:cs typeface="Arial" panose="020B0604020202020204" pitchFamily="34" charset="0"/>
            </a:endParaRPr>
          </a:p>
          <a:p>
            <a:pPr marL="0" indent="0">
              <a:buNone/>
            </a:pPr>
            <a:endParaRPr lang="en-AU" sz="2600" dirty="0" smtClean="0">
              <a:cs typeface="Arial" panose="020B0604020202020204" pitchFamily="34" charset="0"/>
            </a:endParaRPr>
          </a:p>
          <a:p>
            <a:pPr marL="0" indent="0">
              <a:buNone/>
            </a:pPr>
            <a:endParaRPr lang="en-AU" sz="2600" dirty="0">
              <a:cs typeface="Arial" panose="020B0604020202020204" pitchFamily="34" charset="0"/>
            </a:endParaRPr>
          </a:p>
          <a:p>
            <a:pPr marL="0" indent="0">
              <a:buNone/>
            </a:pPr>
            <a:endParaRPr lang="en-AU" sz="2600" dirty="0" smtClean="0">
              <a:cs typeface="Arial" panose="020B0604020202020204" pitchFamily="34" charset="0"/>
            </a:endParaRPr>
          </a:p>
          <a:p>
            <a:endParaRPr lang="en-AU" sz="2600" dirty="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5796" y="2274979"/>
            <a:ext cx="3816424" cy="1874101"/>
          </a:xfrm>
          <a:prstGeom prst="rect">
            <a:avLst/>
          </a:prstGeom>
        </p:spPr>
      </p:pic>
    </p:spTree>
    <p:extLst>
      <p:ext uri="{BB962C8B-B14F-4D97-AF65-F5344CB8AC3E}">
        <p14:creationId xmlns:p14="http://schemas.microsoft.com/office/powerpoint/2010/main" val="11715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323528" y="980728"/>
            <a:ext cx="8640960" cy="5616624"/>
          </a:xfrm>
        </p:spPr>
        <p:txBody>
          <a:bodyPr>
            <a:noAutofit/>
          </a:bodyPr>
          <a:lstStyle/>
          <a:p>
            <a:pPr marL="0" indent="0">
              <a:spcBef>
                <a:spcPts val="0"/>
              </a:spcBef>
              <a:buNone/>
            </a:pPr>
            <a:r>
              <a:rPr lang="en-AU" sz="2600" b="1" u="sng" dirty="0" smtClean="0">
                <a:cs typeface="Arial" panose="020B0604020202020204" pitchFamily="34" charset="0"/>
              </a:rPr>
              <a:t>Example 2.3g:</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Lucy </a:t>
            </a:r>
            <a:r>
              <a:rPr lang="en-AU" sz="2600" dirty="0">
                <a:solidFill>
                  <a:schemeClr val="accent1">
                    <a:lumMod val="60000"/>
                    <a:lumOff val="40000"/>
                  </a:schemeClr>
                </a:solidFill>
                <a:cs typeface="Arial" panose="020B0604020202020204" pitchFamily="34" charset="0"/>
              </a:rPr>
              <a:t>is pushing a box with a constant force of 100 N  for 20 m, before linearly decreasing to force to zero for a further 10 m. </a:t>
            </a:r>
          </a:p>
          <a:p>
            <a:pPr marL="457200" indent="-457200">
              <a:spcBef>
                <a:spcPts val="0"/>
              </a:spcBef>
              <a:buClr>
                <a:schemeClr val="accent1">
                  <a:lumMod val="60000"/>
                  <a:lumOff val="40000"/>
                </a:schemeClr>
              </a:buClr>
              <a:buFont typeface="+mj-lt"/>
              <a:buAutoNum type="alphaLcParenR"/>
            </a:pPr>
            <a:r>
              <a:rPr lang="en-AU" sz="2600" dirty="0">
                <a:solidFill>
                  <a:schemeClr val="accent1">
                    <a:lumMod val="60000"/>
                    <a:lumOff val="40000"/>
                  </a:schemeClr>
                </a:solidFill>
                <a:cs typeface="Arial" panose="020B0604020202020204" pitchFamily="34" charset="0"/>
              </a:rPr>
              <a:t>Draw a graph showing this motion.</a:t>
            </a:r>
          </a:p>
          <a:p>
            <a:pPr marL="457200" indent="-457200">
              <a:spcBef>
                <a:spcPts val="0"/>
              </a:spcBef>
              <a:buClr>
                <a:schemeClr val="accent1">
                  <a:lumMod val="60000"/>
                  <a:lumOff val="40000"/>
                </a:schemeClr>
              </a:buClr>
              <a:buFont typeface="+mj-lt"/>
              <a:buAutoNum type="alphaLcParenR" startAt="2"/>
            </a:pPr>
            <a:r>
              <a:rPr lang="en-AU" sz="2600" dirty="0" smtClean="0">
                <a:solidFill>
                  <a:schemeClr val="accent1">
                    <a:lumMod val="60000"/>
                    <a:lumOff val="40000"/>
                  </a:schemeClr>
                </a:solidFill>
                <a:cs typeface="Arial" panose="020B0604020202020204" pitchFamily="34" charset="0"/>
              </a:rPr>
              <a:t>What </a:t>
            </a:r>
            <a:r>
              <a:rPr lang="en-AU" sz="2600" dirty="0">
                <a:solidFill>
                  <a:schemeClr val="accent1">
                    <a:lumMod val="60000"/>
                    <a:lumOff val="40000"/>
                  </a:schemeClr>
                </a:solidFill>
                <a:cs typeface="Arial" panose="020B0604020202020204" pitchFamily="34" charset="0"/>
              </a:rPr>
              <a:t>is the work done in the first 15 </a:t>
            </a:r>
            <a:r>
              <a:rPr lang="en-AU" sz="2600" dirty="0" smtClean="0">
                <a:solidFill>
                  <a:schemeClr val="accent1">
                    <a:lumMod val="60000"/>
                    <a:lumOff val="40000"/>
                  </a:schemeClr>
                </a:solidFill>
                <a:cs typeface="Arial" panose="020B0604020202020204" pitchFamily="34" charset="0"/>
              </a:rPr>
              <a:t>m?</a:t>
            </a:r>
          </a:p>
          <a:p>
            <a:pPr marL="457200" indent="-457200">
              <a:spcBef>
                <a:spcPts val="0"/>
              </a:spcBef>
              <a:buClr>
                <a:schemeClr val="accent1">
                  <a:lumMod val="60000"/>
                  <a:lumOff val="40000"/>
                </a:schemeClr>
              </a:buClr>
              <a:buFont typeface="+mj-lt"/>
              <a:buAutoNum type="alphaLcParenR" startAt="2"/>
            </a:pPr>
            <a:r>
              <a:rPr lang="en-AU" sz="2600" dirty="0" smtClean="0">
                <a:solidFill>
                  <a:schemeClr val="accent1">
                    <a:lumMod val="60000"/>
                    <a:lumOff val="40000"/>
                  </a:schemeClr>
                </a:solidFill>
                <a:cs typeface="Arial" panose="020B0604020202020204" pitchFamily="34" charset="0"/>
              </a:rPr>
              <a:t>What </a:t>
            </a:r>
            <a:r>
              <a:rPr lang="en-AU" sz="2600" dirty="0">
                <a:solidFill>
                  <a:schemeClr val="accent1">
                    <a:lumMod val="60000"/>
                    <a:lumOff val="40000"/>
                  </a:schemeClr>
                </a:solidFill>
                <a:cs typeface="Arial" panose="020B0604020202020204" pitchFamily="34" charset="0"/>
              </a:rPr>
              <a:t>is the work done in the last 15 m?</a:t>
            </a:r>
          </a:p>
          <a:p>
            <a:pPr marL="0" indent="0">
              <a:buNone/>
            </a:pPr>
            <a:endParaRPr lang="en-AU" sz="2600" dirty="0" smtClean="0">
              <a:cs typeface="Arial" panose="020B0604020202020204" pitchFamily="34" charset="0"/>
            </a:endParaRPr>
          </a:p>
          <a:p>
            <a:endParaRPr lang="en-AU" sz="2600" dirty="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897052"/>
            <a:ext cx="5112568" cy="2897472"/>
          </a:xfrm>
          <a:prstGeom prst="rect">
            <a:avLst/>
          </a:prstGeom>
        </p:spPr>
      </p:pic>
      <p:sp>
        <p:nvSpPr>
          <p:cNvPr id="9" name="Rectangle 8"/>
          <p:cNvSpPr/>
          <p:nvPr/>
        </p:nvSpPr>
        <p:spPr>
          <a:xfrm>
            <a:off x="5076056" y="4869160"/>
            <a:ext cx="684076" cy="1188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smtClean="0">
                <a:solidFill>
                  <a:srgbClr val="4E3B30"/>
                </a:solidFill>
                <a:latin typeface="Arial" panose="020B0604020202020204" pitchFamily="34" charset="0"/>
                <a:cs typeface="Arial" panose="020B0604020202020204" pitchFamily="34" charset="0"/>
              </a:rPr>
              <a:t>A</a:t>
            </a:r>
            <a:endParaRPr lang="en-AU" sz="2800" b="1" dirty="0">
              <a:solidFill>
                <a:srgbClr val="4E3B30"/>
              </a:solidFill>
              <a:latin typeface="Arial" panose="020B0604020202020204" pitchFamily="34" charset="0"/>
              <a:cs typeface="Arial" panose="020B0604020202020204" pitchFamily="34" charset="0"/>
            </a:endParaRPr>
          </a:p>
        </p:txBody>
      </p:sp>
      <p:sp>
        <p:nvSpPr>
          <p:cNvPr id="10" name="Right Triangle 9"/>
          <p:cNvSpPr/>
          <p:nvPr/>
        </p:nvSpPr>
        <p:spPr>
          <a:xfrm>
            <a:off x="5760132" y="4869160"/>
            <a:ext cx="1332148" cy="1188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smtClean="0">
                <a:solidFill>
                  <a:srgbClr val="4E3B30"/>
                </a:solidFill>
                <a:latin typeface="Arial" panose="020B0604020202020204" pitchFamily="34" charset="0"/>
                <a:cs typeface="Arial" panose="020B0604020202020204" pitchFamily="34" charset="0"/>
              </a:rPr>
              <a:t>B</a:t>
            </a:r>
            <a:endParaRPr lang="en-AU" sz="2800" b="1" dirty="0">
              <a:solidFill>
                <a:srgbClr val="4E3B3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32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35496" y="836712"/>
            <a:ext cx="9108504" cy="6021288"/>
          </a:xfrm>
          <a:solidFill>
            <a:schemeClr val="tx2">
              <a:lumMod val="10000"/>
              <a:alpha val="45000"/>
            </a:schemeClr>
          </a:solidFill>
        </p:spPr>
        <p:txBody>
          <a:bodyPr>
            <a:normAutofit/>
          </a:bodyPr>
          <a:lstStyle/>
          <a:p>
            <a:pPr marL="0" indent="0">
              <a:buNone/>
            </a:pPr>
            <a:r>
              <a:rPr lang="en-AU" sz="2400" b="1" u="sng" dirty="0" smtClean="0">
                <a:cs typeface="Arial" panose="020B0604020202020204" pitchFamily="34" charset="0"/>
              </a:rPr>
              <a:t>Example 2.3h:</a:t>
            </a:r>
            <a:r>
              <a:rPr lang="en-AU" sz="2400" b="1" dirty="0" smtClean="0">
                <a:cs typeface="Arial" panose="020B0604020202020204" pitchFamily="34" charset="0"/>
              </a:rPr>
              <a:t> </a:t>
            </a:r>
            <a:r>
              <a:rPr lang="en-AU" sz="2400" dirty="0" smtClean="0">
                <a:solidFill>
                  <a:schemeClr val="accent1">
                    <a:lumMod val="60000"/>
                    <a:lumOff val="40000"/>
                  </a:schemeClr>
                </a:solidFill>
                <a:cs typeface="Arial" panose="020B0604020202020204" pitchFamily="34" charset="0"/>
              </a:rPr>
              <a:t>When John was a small child, he would often tire quickly. One day he decided to drag a box outside to play. Initially he had plenty of energy and applied a 10 N force for 4 m. Being a wee lad he soon after quickly lost some of his will-power and so declined his efforts linearly to 5 N for the 4 m after that. Amazingly, he held this effort of 5N for a further 4 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 y="3645024"/>
            <a:ext cx="3902136" cy="3212976"/>
          </a:xfrm>
          <a:prstGeom prst="rect">
            <a:avLst/>
          </a:prstGeom>
          <a:solidFill>
            <a:schemeClr val="bg2">
              <a:lumMod val="20000"/>
              <a:lumOff val="80000"/>
            </a:schemeClr>
          </a:solidFill>
        </p:spPr>
      </p:pic>
      <p:sp>
        <p:nvSpPr>
          <p:cNvPr id="11" name="Content Placeholder 6"/>
          <p:cNvSpPr txBox="1">
            <a:spLocks/>
          </p:cNvSpPr>
          <p:nvPr/>
        </p:nvSpPr>
        <p:spPr>
          <a:xfrm>
            <a:off x="3937632" y="3501008"/>
            <a:ext cx="5206368" cy="3356992"/>
          </a:xfrm>
          <a:prstGeom prst="rect">
            <a:avLst/>
          </a:prstGeom>
          <a:noFill/>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buFont typeface="Wingdings 3" charset="2"/>
              <a:buNone/>
            </a:pPr>
            <a:r>
              <a:rPr lang="en-AU" sz="2400" dirty="0" smtClean="0">
                <a:solidFill>
                  <a:schemeClr val="accent1">
                    <a:lumMod val="60000"/>
                    <a:lumOff val="40000"/>
                  </a:schemeClr>
                </a:solidFill>
                <a:latin typeface="+mn-lt"/>
                <a:cs typeface="Arial" panose="020B0604020202020204" pitchFamily="34" charset="0"/>
              </a:rPr>
              <a:t>To the point of almost exhaustion Wally slowly lost momentum and came to a stop 2 m after that. </a:t>
            </a:r>
          </a:p>
          <a:p>
            <a:pPr marL="457200" indent="-457200" fontAlgn="auto">
              <a:buClr>
                <a:schemeClr val="accent1">
                  <a:lumMod val="60000"/>
                  <a:lumOff val="40000"/>
                </a:schemeClr>
              </a:buClr>
              <a:buFont typeface="+mj-lt"/>
              <a:buAutoNum type="alphaLcParenR"/>
            </a:pPr>
            <a:r>
              <a:rPr lang="en-AU" sz="2400" dirty="0" smtClean="0">
                <a:solidFill>
                  <a:schemeClr val="accent1">
                    <a:lumMod val="60000"/>
                    <a:lumOff val="40000"/>
                  </a:schemeClr>
                </a:solidFill>
                <a:latin typeface="+mn-lt"/>
                <a:cs typeface="Arial" panose="020B0604020202020204" pitchFamily="34" charset="0"/>
              </a:rPr>
              <a:t>Draw a graph showing this motion.</a:t>
            </a:r>
          </a:p>
          <a:p>
            <a:pPr marL="457200" indent="-457200">
              <a:buClr>
                <a:schemeClr val="accent1">
                  <a:lumMod val="60000"/>
                  <a:lumOff val="40000"/>
                </a:schemeClr>
              </a:buClr>
              <a:buFont typeface="+mj-lt"/>
              <a:buAutoNum type="alphaLcParenR" startAt="2"/>
            </a:pPr>
            <a:r>
              <a:rPr lang="en-AU" sz="2400" dirty="0">
                <a:solidFill>
                  <a:schemeClr val="accent1">
                    <a:lumMod val="60000"/>
                    <a:lumOff val="40000"/>
                  </a:schemeClr>
                </a:solidFill>
                <a:latin typeface="+mn-lt"/>
                <a:cs typeface="Arial" panose="020B0604020202020204" pitchFamily="34" charset="0"/>
              </a:rPr>
              <a:t>What is the work done in the first </a:t>
            </a:r>
            <a:r>
              <a:rPr lang="en-AU" sz="2400" dirty="0" smtClean="0">
                <a:solidFill>
                  <a:schemeClr val="accent1">
                    <a:lumMod val="60000"/>
                    <a:lumOff val="40000"/>
                  </a:schemeClr>
                </a:solidFill>
                <a:latin typeface="+mn-lt"/>
                <a:cs typeface="Arial" panose="020B0604020202020204" pitchFamily="34" charset="0"/>
              </a:rPr>
              <a:t>8 </a:t>
            </a:r>
            <a:r>
              <a:rPr lang="en-AU" sz="2400" dirty="0">
                <a:solidFill>
                  <a:schemeClr val="accent1">
                    <a:lumMod val="60000"/>
                    <a:lumOff val="40000"/>
                  </a:schemeClr>
                </a:solidFill>
                <a:latin typeface="+mn-lt"/>
                <a:cs typeface="Arial" panose="020B0604020202020204" pitchFamily="34" charset="0"/>
              </a:rPr>
              <a:t>m</a:t>
            </a:r>
            <a:r>
              <a:rPr lang="en-AU" sz="2400" dirty="0" smtClean="0">
                <a:solidFill>
                  <a:schemeClr val="accent1">
                    <a:lumMod val="60000"/>
                    <a:lumOff val="40000"/>
                  </a:schemeClr>
                </a:solidFill>
                <a:latin typeface="+mn-lt"/>
                <a:cs typeface="Arial" panose="020B0604020202020204" pitchFamily="34" charset="0"/>
              </a:rPr>
              <a:t>?</a:t>
            </a:r>
          </a:p>
          <a:p>
            <a:pPr marL="457200" indent="-457200">
              <a:buClr>
                <a:schemeClr val="accent1">
                  <a:lumMod val="60000"/>
                  <a:lumOff val="40000"/>
                </a:schemeClr>
              </a:buClr>
              <a:buFont typeface="+mj-lt"/>
              <a:buAutoNum type="alphaLcParenR" startAt="2"/>
            </a:pPr>
            <a:r>
              <a:rPr lang="en-AU" sz="2400" dirty="0">
                <a:solidFill>
                  <a:schemeClr val="accent1">
                    <a:lumMod val="60000"/>
                    <a:lumOff val="40000"/>
                  </a:schemeClr>
                </a:solidFill>
                <a:latin typeface="+mn-lt"/>
                <a:cs typeface="Arial" panose="020B0604020202020204" pitchFamily="34" charset="0"/>
              </a:rPr>
              <a:t>What is the work done during the entire journey?</a:t>
            </a:r>
          </a:p>
          <a:p>
            <a:pPr marL="457200" indent="-457200" fontAlgn="auto">
              <a:buFont typeface="+mj-lt"/>
              <a:buAutoNum type="alphaLcParenR"/>
            </a:pPr>
            <a:endParaRPr lang="en-AU" sz="2400" dirty="0" smtClean="0">
              <a:solidFill>
                <a:schemeClr val="accent1">
                  <a:lumMod val="60000"/>
                  <a:lumOff val="40000"/>
                </a:schemeClr>
              </a:solidFill>
              <a:latin typeface="+mn-lt"/>
              <a:cs typeface="Arial" panose="020B0604020202020204" pitchFamily="34" charset="0"/>
            </a:endParaRPr>
          </a:p>
        </p:txBody>
      </p:sp>
      <p:sp>
        <p:nvSpPr>
          <p:cNvPr id="8" name="Rectangle 7"/>
          <p:cNvSpPr/>
          <p:nvPr/>
        </p:nvSpPr>
        <p:spPr>
          <a:xfrm>
            <a:off x="304800" y="4863646"/>
            <a:ext cx="720080" cy="1733706"/>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solidFill>
                  <a:srgbClr val="4E3B30"/>
                </a:solidFill>
                <a:latin typeface="Arial" panose="020B0604020202020204" pitchFamily="34" charset="0"/>
                <a:cs typeface="Arial" panose="020B0604020202020204" pitchFamily="34" charset="0"/>
              </a:rPr>
              <a:t>A</a:t>
            </a:r>
            <a:endParaRPr lang="en-AU" sz="2400" b="1" dirty="0">
              <a:solidFill>
                <a:srgbClr val="4E3B30"/>
              </a:solidFill>
              <a:latin typeface="Arial" panose="020B0604020202020204" pitchFamily="34" charset="0"/>
              <a:cs typeface="Arial" panose="020B0604020202020204" pitchFamily="34" charset="0"/>
            </a:endParaRPr>
          </a:p>
        </p:txBody>
      </p:sp>
      <p:sp>
        <p:nvSpPr>
          <p:cNvPr id="9" name="Right Triangle 8"/>
          <p:cNvSpPr/>
          <p:nvPr/>
        </p:nvSpPr>
        <p:spPr>
          <a:xfrm>
            <a:off x="1006945" y="4882851"/>
            <a:ext cx="549162" cy="787357"/>
          </a:xfrm>
          <a:prstGeom prst="rtTriangle">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solidFill>
                  <a:srgbClr val="4E3B30"/>
                </a:solidFill>
                <a:latin typeface="Arial" panose="020B0604020202020204" pitchFamily="34" charset="0"/>
                <a:cs typeface="Arial" panose="020B0604020202020204" pitchFamily="34" charset="0"/>
              </a:rPr>
              <a:t>B</a:t>
            </a:r>
            <a:endParaRPr lang="en-AU" sz="2400" b="1" dirty="0">
              <a:solidFill>
                <a:srgbClr val="4E3B30"/>
              </a:solidFill>
              <a:latin typeface="Arial" panose="020B0604020202020204" pitchFamily="34" charset="0"/>
              <a:cs typeface="Arial" panose="020B0604020202020204" pitchFamily="34" charset="0"/>
            </a:endParaRPr>
          </a:p>
        </p:txBody>
      </p:sp>
      <p:sp>
        <p:nvSpPr>
          <p:cNvPr id="10" name="Rectangle 9"/>
          <p:cNvSpPr/>
          <p:nvPr/>
        </p:nvSpPr>
        <p:spPr>
          <a:xfrm>
            <a:off x="1024879" y="5670209"/>
            <a:ext cx="540755" cy="927143"/>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solidFill>
                  <a:srgbClr val="4E3B30"/>
                </a:solidFill>
                <a:latin typeface="Arial" panose="020B0604020202020204" pitchFamily="34" charset="0"/>
                <a:cs typeface="Arial" panose="020B0604020202020204" pitchFamily="34" charset="0"/>
              </a:rPr>
              <a:t>C</a:t>
            </a:r>
            <a:endParaRPr lang="en-AU" sz="2400" b="1" dirty="0">
              <a:solidFill>
                <a:srgbClr val="4E3B30"/>
              </a:solidFill>
              <a:latin typeface="Arial" panose="020B0604020202020204" pitchFamily="34" charset="0"/>
              <a:cs typeface="Arial" panose="020B0604020202020204" pitchFamily="34" charset="0"/>
            </a:endParaRPr>
          </a:p>
        </p:txBody>
      </p:sp>
      <p:sp>
        <p:nvSpPr>
          <p:cNvPr id="12" name="Rectangle 11"/>
          <p:cNvSpPr/>
          <p:nvPr/>
        </p:nvSpPr>
        <p:spPr>
          <a:xfrm>
            <a:off x="1556107" y="5693341"/>
            <a:ext cx="846162" cy="904011"/>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solidFill>
                  <a:srgbClr val="4E3B30"/>
                </a:solidFill>
                <a:latin typeface="Arial" panose="020B0604020202020204" pitchFamily="34" charset="0"/>
                <a:cs typeface="Arial" panose="020B0604020202020204" pitchFamily="34" charset="0"/>
              </a:rPr>
              <a:t>D</a:t>
            </a:r>
            <a:endParaRPr lang="en-AU" sz="2400" b="1" dirty="0">
              <a:solidFill>
                <a:srgbClr val="4E3B30"/>
              </a:solidFill>
              <a:latin typeface="Arial" panose="020B0604020202020204" pitchFamily="34" charset="0"/>
              <a:cs typeface="Arial" panose="020B0604020202020204" pitchFamily="34" charset="0"/>
            </a:endParaRPr>
          </a:p>
        </p:txBody>
      </p:sp>
      <p:sp>
        <p:nvSpPr>
          <p:cNvPr id="13" name="Right Triangle 12"/>
          <p:cNvSpPr/>
          <p:nvPr/>
        </p:nvSpPr>
        <p:spPr>
          <a:xfrm>
            <a:off x="2383913" y="5670209"/>
            <a:ext cx="675919" cy="927143"/>
          </a:xfrm>
          <a:prstGeom prst="rtTriangle">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smtClean="0">
                <a:solidFill>
                  <a:srgbClr val="4E3B30"/>
                </a:solidFill>
                <a:latin typeface="Arial" panose="020B0604020202020204" pitchFamily="34" charset="0"/>
                <a:cs typeface="Arial" panose="020B0604020202020204" pitchFamily="34" charset="0"/>
              </a:rPr>
              <a:t>E</a:t>
            </a:r>
            <a:endParaRPr lang="en-AU" sz="2400" b="1" dirty="0">
              <a:solidFill>
                <a:srgbClr val="4E3B3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956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019" y="-4189"/>
            <a:ext cx="8140990" cy="1143000"/>
          </a:xfrm>
        </p:spPr>
        <p:txBody>
          <a:bodyPr>
            <a:normAutofit/>
          </a:bodyPr>
          <a:lstStyle/>
          <a:p>
            <a:r>
              <a:rPr lang="en-AU" dirty="0" smtClean="0"/>
              <a:t>Vectors and Trigonometric Equations</a:t>
            </a:r>
            <a:endParaRPr lang="en-US" dirty="0"/>
          </a:p>
        </p:txBody>
      </p:sp>
      <p:sp>
        <p:nvSpPr>
          <p:cNvPr id="3" name="Content Placeholder 2"/>
          <p:cNvSpPr>
            <a:spLocks noGrp="1"/>
          </p:cNvSpPr>
          <p:nvPr>
            <p:ph idx="1"/>
          </p:nvPr>
        </p:nvSpPr>
        <p:spPr>
          <a:xfrm>
            <a:off x="395536" y="1340768"/>
            <a:ext cx="8538152" cy="5302942"/>
          </a:xfrm>
        </p:spPr>
        <p:txBody>
          <a:bodyPr>
            <a:normAutofit/>
          </a:bodyPr>
          <a:lstStyle/>
          <a:p>
            <a:pPr>
              <a:buNone/>
            </a:pPr>
            <a:r>
              <a:rPr lang="en-AU" sz="2400" dirty="0" smtClean="0"/>
              <a:t>Some simple common and useful equations.</a:t>
            </a:r>
          </a:p>
          <a:p>
            <a:r>
              <a:rPr lang="en-AU" sz="2400" dirty="0" smtClean="0"/>
              <a:t>sin x = o/h</a:t>
            </a:r>
          </a:p>
          <a:p>
            <a:r>
              <a:rPr lang="en-AU" sz="2400" dirty="0" err="1" smtClean="0"/>
              <a:t>cos</a:t>
            </a:r>
            <a:r>
              <a:rPr lang="en-AU" sz="2400" dirty="0" smtClean="0"/>
              <a:t> x = a/h </a:t>
            </a:r>
          </a:p>
          <a:p>
            <a:r>
              <a:rPr lang="en-AU" sz="2400" dirty="0" smtClean="0"/>
              <a:t>tan x = o/a</a:t>
            </a:r>
          </a:p>
          <a:p>
            <a:pPr>
              <a:buNone/>
            </a:pPr>
            <a:r>
              <a:rPr lang="en-AU" sz="2400" dirty="0" smtClean="0"/>
              <a:t>Some simple common and useful equations</a:t>
            </a:r>
          </a:p>
          <a:p>
            <a:r>
              <a:rPr lang="en-AU" sz="2400" dirty="0" smtClean="0"/>
              <a:t>a</a:t>
            </a:r>
            <a:r>
              <a:rPr lang="en-AU" sz="2400" baseline="30000" dirty="0" smtClean="0"/>
              <a:t>2</a:t>
            </a:r>
            <a:r>
              <a:rPr lang="en-AU" sz="2400" dirty="0" smtClean="0"/>
              <a:t> = b</a:t>
            </a:r>
            <a:r>
              <a:rPr lang="en-AU" sz="2400" baseline="30000" dirty="0" smtClean="0"/>
              <a:t>2</a:t>
            </a:r>
            <a:r>
              <a:rPr lang="en-AU" sz="2400" dirty="0" smtClean="0"/>
              <a:t> + c</a:t>
            </a:r>
            <a:r>
              <a:rPr lang="en-AU" sz="2400" baseline="30000" dirty="0" smtClean="0"/>
              <a:t>2</a:t>
            </a:r>
            <a:r>
              <a:rPr lang="en-AU" sz="2400" dirty="0" smtClean="0"/>
              <a:t> – 2bc </a:t>
            </a:r>
            <a:r>
              <a:rPr lang="en-AU" sz="2400" dirty="0" err="1" smtClean="0"/>
              <a:t>cosA</a:t>
            </a:r>
            <a:endParaRPr lang="en-AU" sz="2400" dirty="0" smtClean="0"/>
          </a:p>
          <a:p>
            <a:pPr>
              <a:spcBef>
                <a:spcPts val="0"/>
              </a:spcBef>
            </a:pPr>
            <a:r>
              <a:rPr lang="en-AU" sz="2400" u="sng" dirty="0" smtClean="0"/>
              <a:t>sin A</a:t>
            </a:r>
            <a:r>
              <a:rPr lang="en-AU" sz="2400" dirty="0" smtClean="0"/>
              <a:t> = </a:t>
            </a:r>
            <a:r>
              <a:rPr lang="en-AU" sz="2400" u="sng" dirty="0" smtClean="0"/>
              <a:t>sin B</a:t>
            </a:r>
          </a:p>
          <a:p>
            <a:pPr>
              <a:lnSpc>
                <a:spcPct val="100000"/>
              </a:lnSpc>
              <a:spcBef>
                <a:spcPts val="0"/>
              </a:spcBef>
              <a:buNone/>
            </a:pPr>
            <a:r>
              <a:rPr lang="en-AU" sz="2400" dirty="0" smtClean="0"/>
              <a:t>	  a            b</a:t>
            </a:r>
            <a:endParaRPr lang="en-US" sz="2400" dirty="0"/>
          </a:p>
        </p:txBody>
      </p:sp>
      <p:grpSp>
        <p:nvGrpSpPr>
          <p:cNvPr id="31" name="Group 30"/>
          <p:cNvGrpSpPr/>
          <p:nvPr/>
        </p:nvGrpSpPr>
        <p:grpSpPr>
          <a:xfrm>
            <a:off x="4567043" y="1947026"/>
            <a:ext cx="3112510" cy="1737666"/>
            <a:chOff x="4572000" y="1785926"/>
            <a:chExt cx="3112510" cy="1737666"/>
          </a:xfrm>
        </p:grpSpPr>
        <p:cxnSp>
          <p:nvCxnSpPr>
            <p:cNvPr id="5" name="Straight Connector 4"/>
            <p:cNvCxnSpPr/>
            <p:nvPr/>
          </p:nvCxnSpPr>
          <p:spPr>
            <a:xfrm>
              <a:off x="4572000" y="3143248"/>
              <a:ext cx="2714644"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6607983" y="2464587"/>
              <a:ext cx="135732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flipV="1">
              <a:off x="4572000" y="1785926"/>
              <a:ext cx="2714644" cy="1357322"/>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858810" y="3000372"/>
              <a:ext cx="28575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00892" y="2857496"/>
              <a:ext cx="28575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86446" y="1928802"/>
              <a:ext cx="409086" cy="523220"/>
            </a:xfrm>
            <a:prstGeom prst="rect">
              <a:avLst/>
            </a:prstGeom>
            <a:noFill/>
            <a:ln>
              <a:noFill/>
            </a:ln>
          </p:spPr>
          <p:txBody>
            <a:bodyPr wrap="none" rtlCol="0">
              <a:spAutoFit/>
            </a:bodyPr>
            <a:lstStyle/>
            <a:p>
              <a:r>
                <a:rPr lang="en-AU" sz="2800" b="1" dirty="0" smtClean="0">
                  <a:solidFill>
                    <a:schemeClr val="tx2">
                      <a:lumMod val="90000"/>
                    </a:schemeClr>
                  </a:solidFill>
                </a:rPr>
                <a:t>h</a:t>
              </a:r>
              <a:endParaRPr lang="en-US" sz="2800" b="1" dirty="0">
                <a:solidFill>
                  <a:schemeClr val="tx2">
                    <a:lumMod val="90000"/>
                  </a:schemeClr>
                </a:solidFill>
              </a:endParaRPr>
            </a:p>
          </p:txBody>
        </p:sp>
        <p:sp>
          <p:nvSpPr>
            <p:cNvPr id="24" name="TextBox 23"/>
            <p:cNvSpPr txBox="1"/>
            <p:nvPr/>
          </p:nvSpPr>
          <p:spPr>
            <a:xfrm>
              <a:off x="6000760" y="3000372"/>
              <a:ext cx="394660" cy="523220"/>
            </a:xfrm>
            <a:prstGeom prst="rect">
              <a:avLst/>
            </a:prstGeom>
            <a:noFill/>
            <a:ln>
              <a:noFill/>
            </a:ln>
          </p:spPr>
          <p:txBody>
            <a:bodyPr wrap="none" rtlCol="0">
              <a:spAutoFit/>
            </a:bodyPr>
            <a:lstStyle/>
            <a:p>
              <a:r>
                <a:rPr lang="en-AU" sz="2800" b="1" dirty="0" smtClean="0">
                  <a:solidFill>
                    <a:schemeClr val="tx2">
                      <a:lumMod val="90000"/>
                    </a:schemeClr>
                  </a:solidFill>
                </a:rPr>
                <a:t>a</a:t>
              </a:r>
              <a:endParaRPr lang="en-US" sz="2800" b="1" dirty="0">
                <a:solidFill>
                  <a:schemeClr val="tx2">
                    <a:lumMod val="90000"/>
                  </a:schemeClr>
                </a:solidFill>
              </a:endParaRPr>
            </a:p>
          </p:txBody>
        </p:sp>
        <p:sp>
          <p:nvSpPr>
            <p:cNvPr id="25" name="TextBox 24"/>
            <p:cNvSpPr txBox="1"/>
            <p:nvPr/>
          </p:nvSpPr>
          <p:spPr>
            <a:xfrm>
              <a:off x="7286644" y="2214554"/>
              <a:ext cx="397866" cy="523220"/>
            </a:xfrm>
            <a:prstGeom prst="rect">
              <a:avLst/>
            </a:prstGeom>
            <a:noFill/>
            <a:ln>
              <a:noFill/>
            </a:ln>
          </p:spPr>
          <p:txBody>
            <a:bodyPr wrap="none" rtlCol="0">
              <a:spAutoFit/>
            </a:bodyPr>
            <a:lstStyle/>
            <a:p>
              <a:r>
                <a:rPr lang="en-AU" sz="2800" b="1" dirty="0" smtClean="0">
                  <a:solidFill>
                    <a:schemeClr val="tx2">
                      <a:lumMod val="90000"/>
                    </a:schemeClr>
                  </a:solidFill>
                </a:rPr>
                <a:t>o</a:t>
              </a:r>
              <a:endParaRPr lang="en-US" sz="2800" b="1" dirty="0">
                <a:solidFill>
                  <a:schemeClr val="tx2">
                    <a:lumMod val="90000"/>
                  </a:schemeClr>
                </a:solidFill>
              </a:endParaRPr>
            </a:p>
          </p:txBody>
        </p:sp>
        <p:sp>
          <p:nvSpPr>
            <p:cNvPr id="26" name="TextBox 25"/>
            <p:cNvSpPr txBox="1"/>
            <p:nvPr/>
          </p:nvSpPr>
          <p:spPr>
            <a:xfrm>
              <a:off x="5072066" y="2691466"/>
              <a:ext cx="397866" cy="523220"/>
            </a:xfrm>
            <a:prstGeom prst="rect">
              <a:avLst/>
            </a:prstGeom>
            <a:noFill/>
            <a:ln>
              <a:noFill/>
            </a:ln>
          </p:spPr>
          <p:txBody>
            <a:bodyPr wrap="none" rtlCol="0">
              <a:spAutoFit/>
            </a:bodyPr>
            <a:lstStyle/>
            <a:p>
              <a:r>
                <a:rPr lang="en-AU" sz="2800" b="1" dirty="0" smtClean="0">
                  <a:solidFill>
                    <a:schemeClr val="tx2">
                      <a:lumMod val="90000"/>
                    </a:schemeClr>
                  </a:solidFill>
                </a:rPr>
                <a:t>x</a:t>
              </a:r>
              <a:endParaRPr lang="en-US" sz="2800" b="1" dirty="0">
                <a:solidFill>
                  <a:schemeClr val="tx2">
                    <a:lumMod val="90000"/>
                  </a:schemeClr>
                </a:solidFill>
              </a:endParaRPr>
            </a:p>
          </p:txBody>
        </p:sp>
        <p:cxnSp>
          <p:nvCxnSpPr>
            <p:cNvPr id="28" name="Curved Connector 27"/>
            <p:cNvCxnSpPr/>
            <p:nvPr/>
          </p:nvCxnSpPr>
          <p:spPr>
            <a:xfrm rot="16200000" flipV="1">
              <a:off x="5286380" y="2857496"/>
              <a:ext cx="428628" cy="142876"/>
            </a:xfrm>
            <a:prstGeom prst="curvedConnector3">
              <a:avLst>
                <a:gd name="adj1" fmla="val 87849"/>
              </a:avLst>
            </a:prstGeom>
            <a:ln w="38100">
              <a:solidFill>
                <a:schemeClr val="tx2">
                  <a:lumMod val="9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499992" y="4767839"/>
            <a:ext cx="4071966" cy="1594790"/>
            <a:chOff x="4714876" y="4572008"/>
            <a:chExt cx="4071966" cy="1594790"/>
          </a:xfrm>
        </p:grpSpPr>
        <p:sp>
          <p:nvSpPr>
            <p:cNvPr id="50" name="TextBox 49"/>
            <p:cNvSpPr txBox="1"/>
            <p:nvPr/>
          </p:nvSpPr>
          <p:spPr>
            <a:xfrm>
              <a:off x="6357950" y="4643446"/>
              <a:ext cx="428628" cy="523220"/>
            </a:xfrm>
            <a:prstGeom prst="rect">
              <a:avLst/>
            </a:prstGeom>
            <a:noFill/>
            <a:ln>
              <a:noFill/>
            </a:ln>
          </p:spPr>
          <p:txBody>
            <a:bodyPr wrap="square" rtlCol="0">
              <a:spAutoFit/>
            </a:bodyPr>
            <a:lstStyle/>
            <a:p>
              <a:r>
                <a:rPr lang="en-AU" sz="2800" b="1" dirty="0" smtClean="0">
                  <a:solidFill>
                    <a:schemeClr val="tx2">
                      <a:lumMod val="90000"/>
                    </a:schemeClr>
                  </a:solidFill>
                </a:rPr>
                <a:t>A</a:t>
              </a:r>
              <a:endParaRPr lang="en-US" sz="2800" b="1" dirty="0">
                <a:solidFill>
                  <a:schemeClr val="tx2">
                    <a:lumMod val="90000"/>
                  </a:schemeClr>
                </a:solidFill>
              </a:endParaRPr>
            </a:p>
          </p:txBody>
        </p:sp>
        <p:grpSp>
          <p:nvGrpSpPr>
            <p:cNvPr id="4" name="Group 3"/>
            <p:cNvGrpSpPr/>
            <p:nvPr/>
          </p:nvGrpSpPr>
          <p:grpSpPr>
            <a:xfrm>
              <a:off x="4714876" y="4572008"/>
              <a:ext cx="4071966" cy="1594790"/>
              <a:chOff x="4714876" y="4572008"/>
              <a:chExt cx="4071966" cy="1594790"/>
            </a:xfrm>
          </p:grpSpPr>
          <p:cxnSp>
            <p:nvCxnSpPr>
              <p:cNvPr id="33" name="Straight Connector 32"/>
              <p:cNvCxnSpPr/>
              <p:nvPr/>
            </p:nvCxnSpPr>
            <p:spPr>
              <a:xfrm>
                <a:off x="4714876" y="5500702"/>
                <a:ext cx="4071966" cy="571504"/>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72264" y="4643446"/>
                <a:ext cx="2214578" cy="1428760"/>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4714876" y="4643446"/>
                <a:ext cx="1928826" cy="857256"/>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00694" y="4572008"/>
                <a:ext cx="409086" cy="523220"/>
              </a:xfrm>
              <a:prstGeom prst="rect">
                <a:avLst/>
              </a:prstGeom>
              <a:noFill/>
              <a:ln>
                <a:noFill/>
              </a:ln>
            </p:spPr>
            <p:txBody>
              <a:bodyPr wrap="none" rtlCol="0">
                <a:spAutoFit/>
              </a:bodyPr>
              <a:lstStyle/>
              <a:p>
                <a:r>
                  <a:rPr lang="en-AU" sz="2800" b="1" dirty="0" smtClean="0">
                    <a:solidFill>
                      <a:schemeClr val="tx2">
                        <a:lumMod val="90000"/>
                      </a:schemeClr>
                    </a:solidFill>
                  </a:rPr>
                  <a:t>b</a:t>
                </a:r>
                <a:endParaRPr lang="en-US" sz="2800" b="1" dirty="0">
                  <a:solidFill>
                    <a:schemeClr val="tx2">
                      <a:lumMod val="90000"/>
                    </a:schemeClr>
                  </a:solidFill>
                </a:endParaRPr>
              </a:p>
            </p:txBody>
          </p:sp>
          <p:sp>
            <p:nvSpPr>
              <p:cNvPr id="39" name="TextBox 38"/>
              <p:cNvSpPr txBox="1"/>
              <p:nvPr/>
            </p:nvSpPr>
            <p:spPr>
              <a:xfrm>
                <a:off x="6286512" y="5643578"/>
                <a:ext cx="428628" cy="523220"/>
              </a:xfrm>
              <a:prstGeom prst="rect">
                <a:avLst/>
              </a:prstGeom>
              <a:noFill/>
              <a:ln>
                <a:noFill/>
              </a:ln>
            </p:spPr>
            <p:txBody>
              <a:bodyPr wrap="square" rtlCol="0">
                <a:spAutoFit/>
              </a:bodyPr>
              <a:lstStyle/>
              <a:p>
                <a:r>
                  <a:rPr lang="en-AU" sz="2800" b="1" dirty="0" smtClean="0">
                    <a:solidFill>
                      <a:schemeClr val="tx2">
                        <a:lumMod val="90000"/>
                      </a:schemeClr>
                    </a:solidFill>
                  </a:rPr>
                  <a:t>a</a:t>
                </a:r>
                <a:endParaRPr lang="en-US" sz="2800" b="1" dirty="0">
                  <a:solidFill>
                    <a:schemeClr val="tx2">
                      <a:lumMod val="90000"/>
                    </a:schemeClr>
                  </a:solidFill>
                </a:endParaRPr>
              </a:p>
            </p:txBody>
          </p:sp>
          <p:sp>
            <p:nvSpPr>
              <p:cNvPr id="40" name="TextBox 39"/>
              <p:cNvSpPr txBox="1"/>
              <p:nvPr/>
            </p:nvSpPr>
            <p:spPr>
              <a:xfrm>
                <a:off x="7388844" y="4786322"/>
                <a:ext cx="386644" cy="523220"/>
              </a:xfrm>
              <a:prstGeom prst="rect">
                <a:avLst/>
              </a:prstGeom>
              <a:noFill/>
              <a:ln>
                <a:noFill/>
              </a:ln>
            </p:spPr>
            <p:txBody>
              <a:bodyPr wrap="none" rtlCol="0">
                <a:spAutoFit/>
              </a:bodyPr>
              <a:lstStyle/>
              <a:p>
                <a:r>
                  <a:rPr lang="en-AU" sz="2800" b="1" dirty="0" smtClean="0">
                    <a:solidFill>
                      <a:schemeClr val="tx2">
                        <a:lumMod val="90000"/>
                      </a:schemeClr>
                    </a:solidFill>
                  </a:rPr>
                  <a:t>c</a:t>
                </a:r>
                <a:endParaRPr lang="en-US" sz="2800" b="1" dirty="0">
                  <a:solidFill>
                    <a:schemeClr val="tx2">
                      <a:lumMod val="90000"/>
                    </a:schemeClr>
                  </a:solidFill>
                </a:endParaRPr>
              </a:p>
            </p:txBody>
          </p:sp>
          <p:sp>
            <p:nvSpPr>
              <p:cNvPr id="51" name="TextBox 50"/>
              <p:cNvSpPr txBox="1"/>
              <p:nvPr/>
            </p:nvSpPr>
            <p:spPr>
              <a:xfrm>
                <a:off x="7852042" y="5548986"/>
                <a:ext cx="434734" cy="523220"/>
              </a:xfrm>
              <a:prstGeom prst="rect">
                <a:avLst/>
              </a:prstGeom>
              <a:noFill/>
              <a:ln>
                <a:noFill/>
              </a:ln>
            </p:spPr>
            <p:txBody>
              <a:bodyPr wrap="none" rtlCol="0">
                <a:spAutoFit/>
              </a:bodyPr>
              <a:lstStyle/>
              <a:p>
                <a:r>
                  <a:rPr lang="en-AU" sz="2800" b="1" dirty="0" smtClean="0">
                    <a:solidFill>
                      <a:schemeClr val="tx2">
                        <a:lumMod val="90000"/>
                      </a:schemeClr>
                    </a:solidFill>
                  </a:rPr>
                  <a:t>B</a:t>
                </a:r>
                <a:endParaRPr lang="en-US" sz="2800" b="1" dirty="0">
                  <a:solidFill>
                    <a:schemeClr val="tx2">
                      <a:lumMod val="90000"/>
                    </a:schemeClr>
                  </a:solidFill>
                </a:endParaRPr>
              </a:p>
            </p:txBody>
          </p:sp>
          <p:sp>
            <p:nvSpPr>
              <p:cNvPr id="52" name="TextBox 51"/>
              <p:cNvSpPr txBox="1"/>
              <p:nvPr/>
            </p:nvSpPr>
            <p:spPr>
              <a:xfrm>
                <a:off x="5143504" y="5143512"/>
                <a:ext cx="461986" cy="523220"/>
              </a:xfrm>
              <a:prstGeom prst="rect">
                <a:avLst/>
              </a:prstGeom>
              <a:noFill/>
              <a:ln>
                <a:noFill/>
              </a:ln>
            </p:spPr>
            <p:txBody>
              <a:bodyPr wrap="none" rtlCol="0">
                <a:spAutoFit/>
              </a:bodyPr>
              <a:lstStyle/>
              <a:p>
                <a:r>
                  <a:rPr lang="en-AU" sz="2800" b="1" dirty="0" smtClean="0">
                    <a:solidFill>
                      <a:schemeClr val="tx2">
                        <a:lumMod val="90000"/>
                      </a:schemeClr>
                    </a:solidFill>
                  </a:rPr>
                  <a:t>C</a:t>
                </a:r>
                <a:endParaRPr lang="en-US" sz="2800" b="1" dirty="0">
                  <a:solidFill>
                    <a:schemeClr val="tx2">
                      <a:lumMod val="90000"/>
                    </a:schemeClr>
                  </a:solidFill>
                </a:endParaRPr>
              </a:p>
            </p:txBody>
          </p:sp>
          <p:sp>
            <p:nvSpPr>
              <p:cNvPr id="62" name="Arc 61"/>
              <p:cNvSpPr/>
              <p:nvPr/>
            </p:nvSpPr>
            <p:spPr>
              <a:xfrm rot="1753786">
                <a:off x="5138664" y="5094691"/>
                <a:ext cx="571504" cy="714380"/>
              </a:xfrm>
              <a:prstGeom prst="arc">
                <a:avLst>
                  <a:gd name="adj1" fmla="val 16200000"/>
                  <a:gd name="adj2" fmla="val 1018318"/>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rot="5400000">
                <a:off x="6286512" y="4500570"/>
                <a:ext cx="571504" cy="714380"/>
              </a:xfrm>
              <a:prstGeom prst="arc">
                <a:avLst>
                  <a:gd name="adj1" fmla="val 16200000"/>
                  <a:gd name="adj2" fmla="val 5508596"/>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rot="14143513">
                <a:off x="7814169" y="5366484"/>
                <a:ext cx="571504" cy="714380"/>
              </a:xfrm>
              <a:prstGeom prst="arc">
                <a:avLst>
                  <a:gd name="adj1" fmla="val 16200000"/>
                  <a:gd name="adj2" fmla="val 20837130"/>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dirty="0" smtClean="0">
                <a:latin typeface="+mn-lt"/>
              </a:rPr>
              <a:t>Energy</a:t>
            </a:r>
            <a:endParaRPr lang="en-AU" dirty="0">
              <a:latin typeface="+mn-lt"/>
            </a:endParaRPr>
          </a:p>
        </p:txBody>
      </p:sp>
      <p:sp>
        <p:nvSpPr>
          <p:cNvPr id="7" name="Content Placeholder 6"/>
          <p:cNvSpPr>
            <a:spLocks noGrp="1"/>
          </p:cNvSpPr>
          <p:nvPr>
            <p:ph idx="1"/>
          </p:nvPr>
        </p:nvSpPr>
        <p:spPr>
          <a:xfrm>
            <a:off x="35496" y="1340768"/>
            <a:ext cx="9108504" cy="5112568"/>
          </a:xfrm>
          <a:solidFill>
            <a:schemeClr val="tx2">
              <a:lumMod val="10000"/>
              <a:alpha val="45000"/>
            </a:schemeClr>
          </a:solidFill>
        </p:spPr>
        <p:txBody>
          <a:bodyPr>
            <a:noAutofit/>
          </a:bodyPr>
          <a:lstStyle/>
          <a:p>
            <a:pPr marL="0" indent="0">
              <a:buNone/>
            </a:pPr>
            <a:r>
              <a:rPr lang="en-AU" sz="2600" b="1" u="sng" dirty="0" smtClean="0">
                <a:cs typeface="Arial" panose="020B0604020202020204" pitchFamily="34" charset="0"/>
              </a:rPr>
              <a:t>Example 2.3i:</a:t>
            </a:r>
            <a:r>
              <a:rPr lang="en-AU" sz="2600" dirty="0" smtClean="0">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Sheldon is practising weightlifting by lifting a 160 kg barbell a distance of 1.9 m from the floor. He completes the lift in 1.25 s, holds the barbell for 3 s and then allows it to drop to the floor. </a:t>
            </a:r>
          </a:p>
          <a:p>
            <a:pPr marL="457200" indent="-457200">
              <a:buAutoNum type="alphaLcParenR"/>
            </a:pPr>
            <a:r>
              <a:rPr lang="en-AU" sz="2600" dirty="0" smtClean="0">
                <a:solidFill>
                  <a:schemeClr val="accent1">
                    <a:lumMod val="60000"/>
                    <a:lumOff val="40000"/>
                  </a:schemeClr>
                </a:solidFill>
                <a:cs typeface="Arial" panose="020B0604020202020204" pitchFamily="34" charset="0"/>
              </a:rPr>
              <a:t>How much work has Sheldon done in lifting the barbell?</a:t>
            </a:r>
          </a:p>
          <a:p>
            <a:pPr marL="457200" indent="-457200">
              <a:buFont typeface="+mj-lt"/>
              <a:buAutoNum type="alphaLcParenR" startAt="2"/>
            </a:pPr>
            <a:r>
              <a:rPr lang="en-AU" sz="2600" dirty="0" smtClean="0">
                <a:solidFill>
                  <a:schemeClr val="accent1">
                    <a:lumMod val="60000"/>
                    <a:lumOff val="40000"/>
                  </a:schemeClr>
                </a:solidFill>
                <a:cs typeface="Arial" panose="020B0604020202020204" pitchFamily="34" charset="0"/>
              </a:rPr>
              <a:t>How much potential energy does the barbell have while being held up for 3 s? 	</a:t>
            </a:r>
          </a:p>
          <a:p>
            <a:pPr marL="457200" indent="-457200">
              <a:spcBef>
                <a:spcPts val="0"/>
              </a:spcBef>
              <a:buFont typeface="+mj-lt"/>
              <a:buAutoNum type="alphaLcParenR" startAt="2"/>
            </a:pPr>
            <a:r>
              <a:rPr lang="en-AU" sz="2600" dirty="0">
                <a:solidFill>
                  <a:schemeClr val="accent1">
                    <a:lumMod val="60000"/>
                    <a:lumOff val="40000"/>
                  </a:schemeClr>
                </a:solidFill>
                <a:cs typeface="Arial" panose="020B0604020202020204" pitchFamily="34" charset="0"/>
              </a:rPr>
              <a:t>When the barbell is </a:t>
            </a:r>
            <a:endParaRPr lang="en-AU" sz="2600" dirty="0" smtClean="0">
              <a:solidFill>
                <a:schemeClr val="accent1">
                  <a:lumMod val="60000"/>
                  <a:lumOff val="40000"/>
                </a:schemeClr>
              </a:solidFill>
              <a:cs typeface="Arial" panose="020B0604020202020204" pitchFamily="34" charset="0"/>
            </a:endParaRPr>
          </a:p>
          <a:p>
            <a:pPr marL="0" indent="0">
              <a:spcBef>
                <a:spcPts val="0"/>
              </a:spcBef>
              <a:buNone/>
              <a:tabLst>
                <a:tab pos="444500" algn="l"/>
              </a:tabLst>
            </a:pPr>
            <a:r>
              <a:rPr lang="en-AU" sz="2600" dirty="0">
                <a:solidFill>
                  <a:schemeClr val="accent1">
                    <a:lumMod val="60000"/>
                    <a:lumOff val="40000"/>
                  </a:schemeClr>
                </a:solidFill>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dropped</a:t>
            </a:r>
            <a:r>
              <a:rPr lang="en-AU" sz="2600" dirty="0">
                <a:solidFill>
                  <a:schemeClr val="accent1">
                    <a:lumMod val="60000"/>
                    <a:lumOff val="40000"/>
                  </a:schemeClr>
                </a:solidFill>
                <a:cs typeface="Arial" panose="020B0604020202020204" pitchFamily="34" charset="0"/>
              </a:rPr>
              <a:t>, what is the </a:t>
            </a:r>
            <a:endParaRPr lang="en-AU" sz="2600" dirty="0" smtClean="0">
              <a:solidFill>
                <a:schemeClr val="accent1">
                  <a:lumMod val="60000"/>
                  <a:lumOff val="40000"/>
                </a:schemeClr>
              </a:solidFill>
              <a:cs typeface="Arial" panose="020B0604020202020204" pitchFamily="34" charset="0"/>
            </a:endParaRPr>
          </a:p>
          <a:p>
            <a:pPr marL="0" indent="0">
              <a:spcBef>
                <a:spcPts val="0"/>
              </a:spcBef>
              <a:buNone/>
              <a:tabLst>
                <a:tab pos="444500" algn="l"/>
              </a:tabLst>
            </a:pPr>
            <a:r>
              <a:rPr lang="en-AU" sz="2600" dirty="0">
                <a:solidFill>
                  <a:schemeClr val="accent1">
                    <a:lumMod val="60000"/>
                    <a:lumOff val="40000"/>
                  </a:schemeClr>
                </a:solidFill>
                <a:cs typeface="Arial" panose="020B0604020202020204" pitchFamily="34" charset="0"/>
              </a:rPr>
              <a:t>	</a:t>
            </a:r>
            <a:r>
              <a:rPr lang="en-AU" sz="2600" dirty="0" smtClean="0">
                <a:solidFill>
                  <a:schemeClr val="accent1">
                    <a:lumMod val="60000"/>
                    <a:lumOff val="40000"/>
                  </a:schemeClr>
                </a:solidFill>
                <a:cs typeface="Arial" panose="020B0604020202020204" pitchFamily="34" charset="0"/>
              </a:rPr>
              <a:t>maximum </a:t>
            </a:r>
            <a:r>
              <a:rPr lang="en-AU" sz="2600" dirty="0">
                <a:solidFill>
                  <a:schemeClr val="accent1">
                    <a:lumMod val="60000"/>
                    <a:lumOff val="40000"/>
                  </a:schemeClr>
                </a:solidFill>
                <a:cs typeface="Arial" panose="020B0604020202020204" pitchFamily="34" charset="0"/>
              </a:rPr>
              <a:t>velocity?</a:t>
            </a:r>
          </a:p>
          <a:p>
            <a:pPr marL="457200" indent="-457200">
              <a:buFont typeface="+mj-lt"/>
              <a:buAutoNum type="alphaLcParenR" startAt="2"/>
            </a:pPr>
            <a:endParaRPr lang="en-AU" sz="2600" dirty="0" smtClean="0">
              <a:cs typeface="Arial" panose="020B0604020202020204" pitchFamily="34" charset="0"/>
            </a:endParaRPr>
          </a:p>
          <a:p>
            <a:pPr marL="457200" indent="-457200">
              <a:buFont typeface="+mj-lt"/>
              <a:buAutoNum type="alphaLcParenR" startAt="2"/>
            </a:pPr>
            <a:endParaRPr lang="en-AU" sz="2600" dirty="0" smtClean="0">
              <a:cs typeface="Arial" panose="020B0604020202020204" pitchFamily="34" charset="0"/>
            </a:endParaRPr>
          </a:p>
          <a:p>
            <a:pPr marL="0" indent="0">
              <a:spcBef>
                <a:spcPts val="0"/>
              </a:spcBef>
              <a:buNone/>
            </a:pPr>
            <a:endParaRPr lang="en-AU" sz="2600" dirty="0" smtClean="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1" y="4841783"/>
            <a:ext cx="4211960" cy="2016217"/>
          </a:xfrm>
          <a:prstGeom prst="rect">
            <a:avLst/>
          </a:prstGeom>
        </p:spPr>
      </p:pic>
    </p:spTree>
    <p:extLst>
      <p:ext uri="{BB962C8B-B14F-4D97-AF65-F5344CB8AC3E}">
        <p14:creationId xmlns:p14="http://schemas.microsoft.com/office/powerpoint/2010/main" val="210821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2.3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1.5, page 32-40 and answer </a:t>
            </a:r>
          </a:p>
          <a:p>
            <a:pPr>
              <a:spcAft>
                <a:spcPts val="1200"/>
              </a:spcAft>
            </a:pPr>
            <a:r>
              <a:rPr lang="en-AU" sz="2800" dirty="0">
                <a:solidFill>
                  <a:schemeClr val="bg1"/>
                </a:solidFill>
                <a:latin typeface="Arial" pitchFamily="34" charset="0"/>
                <a:cs typeface="Arial" pitchFamily="34" charset="0"/>
              </a:rPr>
              <a:t>	Q1, &amp; Q2 Set 1.5</a:t>
            </a:r>
          </a:p>
          <a:p>
            <a:pPr>
              <a:spcAft>
                <a:spcPts val="1200"/>
              </a:spcAft>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10611580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smtClean="0"/>
              <a:t>Torque &amp; Equilibrium</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Chapter 1.5</a:t>
            </a:r>
          </a:p>
          <a:p>
            <a:pPr>
              <a:buNone/>
            </a:pPr>
            <a:r>
              <a:rPr lang="en-AU" sz="3200" b="1" dirty="0" smtClean="0">
                <a:latin typeface="+mj-lt"/>
              </a:rPr>
              <a:t>Page 32 - 40</a:t>
            </a:r>
            <a:endParaRPr lang="en-US" sz="3200" b="1" dirty="0">
              <a:latin typeface="+mj-lt"/>
            </a:endParaRPr>
          </a:p>
        </p:txBody>
      </p:sp>
    </p:spTree>
    <p:extLst>
      <p:ext uri="{BB962C8B-B14F-4D97-AF65-F5344CB8AC3E}">
        <p14:creationId xmlns:p14="http://schemas.microsoft.com/office/powerpoint/2010/main" val="23528680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0"/>
            <a:ext cx="7765321" cy="1326321"/>
          </a:xfrm>
        </p:spPr>
        <p:txBody>
          <a:bodyPr>
            <a:normAutofit/>
          </a:bodyPr>
          <a:lstStyle/>
          <a:p>
            <a:r>
              <a:rPr lang="en-AU" b="1" dirty="0" smtClean="0">
                <a:latin typeface="+mn-lt"/>
              </a:rPr>
              <a:t>Torque</a:t>
            </a:r>
            <a:endParaRPr lang="en-AU" b="1" dirty="0">
              <a:latin typeface="+mn-lt"/>
            </a:endParaRPr>
          </a:p>
        </p:txBody>
      </p:sp>
      <p:sp>
        <p:nvSpPr>
          <p:cNvPr id="7" name="Content Placeholder 6"/>
          <p:cNvSpPr>
            <a:spLocks noGrp="1"/>
          </p:cNvSpPr>
          <p:nvPr>
            <p:ph idx="1"/>
          </p:nvPr>
        </p:nvSpPr>
        <p:spPr>
          <a:xfrm>
            <a:off x="685346" y="1354728"/>
            <a:ext cx="7765322" cy="3695136"/>
          </a:xfrm>
        </p:spPr>
        <p:txBody>
          <a:bodyPr>
            <a:normAutofit/>
          </a:bodyPr>
          <a:lstStyle/>
          <a:p>
            <a:pPr>
              <a:buNone/>
            </a:pPr>
            <a:r>
              <a:rPr lang="en-AU" sz="2400" dirty="0" smtClean="0"/>
              <a:t>Three factors to consider</a:t>
            </a:r>
          </a:p>
          <a:p>
            <a:pPr marL="619125"/>
            <a:r>
              <a:rPr lang="en-AU" sz="2400" dirty="0" smtClean="0"/>
              <a:t>Magnitude of Force</a:t>
            </a:r>
          </a:p>
          <a:p>
            <a:pPr marL="619125"/>
            <a:r>
              <a:rPr lang="en-AU" sz="2400" dirty="0" smtClean="0"/>
              <a:t>Perpendicular distance from line of action of force to the pivot point.</a:t>
            </a:r>
          </a:p>
          <a:p>
            <a:pPr marL="619125"/>
            <a:r>
              <a:rPr lang="en-AU" sz="2400" dirty="0" smtClean="0"/>
              <a:t>Angle of applied force in relation to the perpendicular applied force. </a:t>
            </a:r>
            <a:endParaRPr lang="en-AU" sz="2400" dirty="0"/>
          </a:p>
        </p:txBody>
      </p:sp>
    </p:spTree>
    <p:extLst>
      <p:ext uri="{BB962C8B-B14F-4D97-AF65-F5344CB8AC3E}">
        <p14:creationId xmlns:p14="http://schemas.microsoft.com/office/powerpoint/2010/main" val="8499979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8235"/>
            <a:ext cx="7765321" cy="1326321"/>
          </a:xfrm>
        </p:spPr>
        <p:txBody>
          <a:bodyPr>
            <a:normAutofit/>
          </a:bodyPr>
          <a:lstStyle/>
          <a:p>
            <a:r>
              <a:rPr lang="en-AU" b="1" dirty="0" smtClean="0">
                <a:latin typeface="+mn-lt"/>
              </a:rPr>
              <a:t>Torque</a:t>
            </a:r>
            <a:endParaRPr lang="en-AU" b="1" dirty="0">
              <a:latin typeface="+mn-lt"/>
            </a:endParaRPr>
          </a:p>
        </p:txBody>
      </p:sp>
      <p:sp>
        <p:nvSpPr>
          <p:cNvPr id="7" name="Content Placeholder 6"/>
          <p:cNvSpPr>
            <a:spLocks noGrp="1"/>
          </p:cNvSpPr>
          <p:nvPr>
            <p:ph idx="1"/>
          </p:nvPr>
        </p:nvSpPr>
        <p:spPr>
          <a:xfrm>
            <a:off x="685346" y="2096064"/>
            <a:ext cx="7765322" cy="3853216"/>
          </a:xfrm>
        </p:spPr>
        <p:txBody>
          <a:bodyPr>
            <a:normAutofit/>
          </a:bodyPr>
          <a:lstStyle/>
          <a:p>
            <a:pPr algn="ctr">
              <a:buNone/>
            </a:pPr>
            <a:r>
              <a:rPr lang="en-AU" sz="4000" dirty="0" smtClean="0">
                <a:sym typeface="Symbol" panose="05050102010706020507" pitchFamily="18" charset="2"/>
              </a:rPr>
              <a:t></a:t>
            </a:r>
            <a:r>
              <a:rPr lang="en-AU" sz="3200" dirty="0" smtClean="0"/>
              <a:t> </a:t>
            </a:r>
            <a:r>
              <a:rPr lang="en-AU" dirty="0" smtClean="0"/>
              <a:t>=</a:t>
            </a:r>
            <a:r>
              <a:rPr lang="en-AU" sz="3200" dirty="0" smtClean="0"/>
              <a:t> F r</a:t>
            </a:r>
            <a:r>
              <a:rPr lang="en-AU" sz="3200" baseline="-25000" dirty="0">
                <a:sym typeface="Symbol" panose="05050102010706020507" pitchFamily="18" charset="2"/>
              </a:rPr>
              <a:t> </a:t>
            </a:r>
            <a:r>
              <a:rPr lang="en-AU" b="1" baseline="-25000" dirty="0">
                <a:sym typeface="Symbol" panose="05050102010706020507" pitchFamily="18" charset="2"/>
              </a:rPr>
              <a:t></a:t>
            </a:r>
            <a:endParaRPr lang="en-AU" b="1" baseline="-25000" dirty="0" smtClean="0"/>
          </a:p>
          <a:p>
            <a:pPr marL="1079500" indent="0">
              <a:buNone/>
            </a:pPr>
            <a:r>
              <a:rPr lang="en-AU" sz="3600" dirty="0" smtClean="0">
                <a:sym typeface="Symbol" panose="05050102010706020507" pitchFamily="18" charset="2"/>
              </a:rPr>
              <a:t></a:t>
            </a:r>
            <a:r>
              <a:rPr lang="en-AU" sz="2400" dirty="0" smtClean="0"/>
              <a:t> = Torque (N m)</a:t>
            </a:r>
          </a:p>
          <a:p>
            <a:pPr marL="1079500" indent="0">
              <a:buNone/>
            </a:pPr>
            <a:r>
              <a:rPr lang="en-AU" sz="2400" dirty="0" smtClean="0"/>
              <a:t>F = Force (N)</a:t>
            </a:r>
          </a:p>
          <a:p>
            <a:pPr marL="1704975" indent="-625475">
              <a:buNone/>
            </a:pPr>
            <a:r>
              <a:rPr lang="en-AU" sz="2400" dirty="0" smtClean="0"/>
              <a:t>r</a:t>
            </a:r>
            <a:r>
              <a:rPr lang="en-AU" sz="2400" b="1" baseline="-25000" dirty="0" smtClean="0">
                <a:sym typeface="Symbol" panose="05050102010706020507" pitchFamily="18" charset="2"/>
              </a:rPr>
              <a:t></a:t>
            </a:r>
            <a:r>
              <a:rPr lang="en-AU" sz="2400" dirty="0" smtClean="0"/>
              <a:t> = Perpendicular distance from the applied force to the pivot point (m). </a:t>
            </a:r>
            <a:endParaRPr lang="en-AU" sz="2400" dirty="0"/>
          </a:p>
        </p:txBody>
      </p:sp>
    </p:spTree>
    <p:extLst>
      <p:ext uri="{BB962C8B-B14F-4D97-AF65-F5344CB8AC3E}">
        <p14:creationId xmlns:p14="http://schemas.microsoft.com/office/powerpoint/2010/main" val="14166273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780928"/>
            <a:ext cx="8145868" cy="35283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685347" y="0"/>
            <a:ext cx="7765321" cy="1326321"/>
          </a:xfrm>
        </p:spPr>
        <p:txBody>
          <a:bodyPr/>
          <a:lstStyle/>
          <a:p>
            <a:r>
              <a:rPr lang="en-AU" b="1" dirty="0" smtClean="0">
                <a:latin typeface="+mn-lt"/>
              </a:rPr>
              <a:t>Torque</a:t>
            </a:r>
            <a:endParaRPr lang="en-AU" b="1" dirty="0">
              <a:latin typeface="+mn-lt"/>
            </a:endParaRPr>
          </a:p>
        </p:txBody>
      </p:sp>
      <p:sp>
        <p:nvSpPr>
          <p:cNvPr id="7" name="Content Placeholder 6"/>
          <p:cNvSpPr>
            <a:spLocks noGrp="1"/>
          </p:cNvSpPr>
          <p:nvPr>
            <p:ph idx="1"/>
          </p:nvPr>
        </p:nvSpPr>
        <p:spPr>
          <a:xfrm>
            <a:off x="304800" y="1554163"/>
            <a:ext cx="8686800" cy="874705"/>
          </a:xfrm>
        </p:spPr>
        <p:txBody>
          <a:bodyPr>
            <a:normAutofit fontScale="85000" lnSpcReduction="20000"/>
          </a:bodyPr>
          <a:lstStyle/>
          <a:p>
            <a:pPr>
              <a:buNone/>
            </a:pPr>
            <a:r>
              <a:rPr lang="en-AU" sz="2400" u="sng" dirty="0" smtClean="0"/>
              <a:t>Zero Torque</a:t>
            </a:r>
          </a:p>
          <a:p>
            <a:pPr>
              <a:buNone/>
            </a:pPr>
            <a:r>
              <a:rPr lang="en-AU" sz="2400" dirty="0" smtClean="0"/>
              <a:t>This occurs when…..</a:t>
            </a:r>
          </a:p>
        </p:txBody>
      </p:sp>
      <p:pic>
        <p:nvPicPr>
          <p:cNvPr id="5" name="Picture 4" descr="Torque1.gif"/>
          <p:cNvPicPr>
            <a:picLocks noChangeAspect="1"/>
          </p:cNvPicPr>
          <p:nvPr/>
        </p:nvPicPr>
        <p:blipFill>
          <a:blip r:embed="rId2"/>
          <a:stretch>
            <a:fillRect/>
          </a:stretch>
        </p:blipFill>
        <p:spPr>
          <a:xfrm>
            <a:off x="428596" y="2928934"/>
            <a:ext cx="3864831" cy="3248020"/>
          </a:xfrm>
          <a:prstGeom prst="rect">
            <a:avLst/>
          </a:prstGeom>
          <a:solidFill>
            <a:schemeClr val="tx2"/>
          </a:solidFill>
        </p:spPr>
      </p:pic>
      <p:pic>
        <p:nvPicPr>
          <p:cNvPr id="4" name="Picture 3" descr="Torque.gif"/>
          <p:cNvPicPr>
            <a:picLocks noChangeAspect="1"/>
          </p:cNvPicPr>
          <p:nvPr/>
        </p:nvPicPr>
        <p:blipFill>
          <a:blip r:embed="rId3"/>
          <a:stretch>
            <a:fillRect/>
          </a:stretch>
        </p:blipFill>
        <p:spPr>
          <a:xfrm>
            <a:off x="3131840" y="2928934"/>
            <a:ext cx="5176849" cy="1481134"/>
          </a:xfrm>
          <a:prstGeom prst="rect">
            <a:avLst/>
          </a:prstGeom>
          <a:solidFill>
            <a:schemeClr val="tx2"/>
          </a:solidFill>
        </p:spPr>
      </p:pic>
    </p:spTree>
    <p:extLst>
      <p:ext uri="{BB962C8B-B14F-4D97-AF65-F5344CB8AC3E}">
        <p14:creationId xmlns:p14="http://schemas.microsoft.com/office/powerpoint/2010/main" val="5463293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7564"/>
            <a:ext cx="7765321" cy="1326321"/>
          </a:xfrm>
        </p:spPr>
        <p:txBody>
          <a:bodyPr/>
          <a:lstStyle/>
          <a:p>
            <a:r>
              <a:rPr lang="en-AU" b="1" dirty="0" smtClean="0">
                <a:latin typeface="+mn-lt"/>
              </a:rPr>
              <a:t>Torque</a:t>
            </a:r>
            <a:endParaRPr lang="en-AU" b="1" dirty="0">
              <a:latin typeface="+mn-lt"/>
            </a:endParaRPr>
          </a:p>
        </p:txBody>
      </p:sp>
      <p:sp>
        <p:nvSpPr>
          <p:cNvPr id="7" name="Content Placeholder 6"/>
          <p:cNvSpPr>
            <a:spLocks noGrp="1"/>
          </p:cNvSpPr>
          <p:nvPr>
            <p:ph idx="1"/>
          </p:nvPr>
        </p:nvSpPr>
        <p:spPr>
          <a:xfrm>
            <a:off x="304800" y="1130728"/>
            <a:ext cx="8686800" cy="5394616"/>
          </a:xfrm>
          <a:solidFill>
            <a:schemeClr val="tx2">
              <a:lumMod val="10000"/>
              <a:alpha val="45000"/>
            </a:schemeClr>
          </a:solidFill>
          <a:ln>
            <a:noFill/>
          </a:ln>
        </p:spPr>
        <p:txBody>
          <a:bodyPr>
            <a:noAutofit/>
          </a:bodyPr>
          <a:lstStyle/>
          <a:p>
            <a:pPr>
              <a:buNone/>
            </a:pPr>
            <a:r>
              <a:rPr lang="en-AU" sz="2400" u="sng" dirty="0" smtClean="0"/>
              <a:t>Example 1.5a:</a:t>
            </a:r>
            <a:r>
              <a:rPr lang="en-AU" sz="2400" dirty="0" smtClean="0"/>
              <a:t> </a:t>
            </a:r>
            <a:r>
              <a:rPr lang="en-AU" sz="2400" dirty="0" smtClean="0">
                <a:solidFill>
                  <a:schemeClr val="accent1">
                    <a:lumMod val="60000"/>
                    <a:lumOff val="40000"/>
                  </a:schemeClr>
                </a:solidFill>
              </a:rPr>
              <a:t>A force of 125 N is applied by Paula using a spanner to loosen a bolt as shown, </a:t>
            </a:r>
          </a:p>
          <a:p>
            <a:pPr>
              <a:buNone/>
            </a:pPr>
            <a:endParaRPr lang="en-AU" sz="1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marL="457200" indent="-457200">
              <a:buClr>
                <a:schemeClr val="accent1">
                  <a:lumMod val="60000"/>
                  <a:lumOff val="40000"/>
                </a:schemeClr>
              </a:buClr>
              <a:buFont typeface="+mj-lt"/>
              <a:buAutoNum type="alphaLcParenR"/>
            </a:pPr>
            <a:r>
              <a:rPr lang="en-AU" sz="2400" dirty="0" smtClean="0">
                <a:solidFill>
                  <a:schemeClr val="accent1">
                    <a:lumMod val="60000"/>
                    <a:lumOff val="40000"/>
                  </a:schemeClr>
                </a:solidFill>
              </a:rPr>
              <a:t>Assuming the force is applied perpendicular to the spanner, find the torque.</a:t>
            </a:r>
          </a:p>
          <a:p>
            <a:pPr marL="457200" indent="-457200">
              <a:buClr>
                <a:schemeClr val="accent1">
                  <a:lumMod val="60000"/>
                  <a:lumOff val="40000"/>
                </a:schemeClr>
              </a:buClr>
              <a:buFont typeface="+mj-lt"/>
              <a:buAutoNum type="alphaLcParenR"/>
            </a:pPr>
            <a:r>
              <a:rPr lang="en-AU" sz="2400" dirty="0" smtClean="0">
                <a:solidFill>
                  <a:schemeClr val="accent1">
                    <a:lumMod val="60000"/>
                    <a:lumOff val="40000"/>
                  </a:schemeClr>
                </a:solidFill>
              </a:rPr>
              <a:t>The nut proves too tight. If 125 N is the maximum force that Paula can apply when holding the spanner, as shown in the diagram, suggest a possible solution she can use to loosen the nut.</a:t>
            </a:r>
            <a:endParaRPr lang="en-AU" sz="2400" dirty="0">
              <a:solidFill>
                <a:schemeClr val="accent1">
                  <a:lumMod val="60000"/>
                  <a:lumOff val="40000"/>
                </a:schemeClr>
              </a:solidFill>
            </a:endParaRPr>
          </a:p>
        </p:txBody>
      </p:sp>
      <p:grpSp>
        <p:nvGrpSpPr>
          <p:cNvPr id="3" name="Group 2"/>
          <p:cNvGrpSpPr/>
          <p:nvPr/>
        </p:nvGrpSpPr>
        <p:grpSpPr>
          <a:xfrm>
            <a:off x="2357422" y="2132856"/>
            <a:ext cx="4286250" cy="1445768"/>
            <a:chOff x="2357422" y="2132856"/>
            <a:chExt cx="4286250" cy="1445768"/>
          </a:xfrm>
        </p:grpSpPr>
        <p:grpSp>
          <p:nvGrpSpPr>
            <p:cNvPr id="2" name="Group 1"/>
            <p:cNvGrpSpPr/>
            <p:nvPr/>
          </p:nvGrpSpPr>
          <p:grpSpPr>
            <a:xfrm>
              <a:off x="2357422" y="2132856"/>
              <a:ext cx="4286250" cy="1400175"/>
              <a:chOff x="2357422" y="2386015"/>
              <a:chExt cx="4286250" cy="1400175"/>
            </a:xfrm>
          </p:grpSpPr>
          <p:pic>
            <p:nvPicPr>
              <p:cNvPr id="52226" name="Picture 2" descr="http://www.learneasy.info/MDME/MEMmods/MEM30005A/FBD/images/spanner.jpg"/>
              <p:cNvPicPr>
                <a:picLocks noChangeAspect="1" noChangeArrowheads="1"/>
              </p:cNvPicPr>
              <p:nvPr/>
            </p:nvPicPr>
            <p:blipFill>
              <a:blip r:embed="rId2"/>
              <a:srcRect/>
              <a:stretch>
                <a:fillRect/>
              </a:stretch>
            </p:blipFill>
            <p:spPr bwMode="auto">
              <a:xfrm>
                <a:off x="2357422" y="2386015"/>
                <a:ext cx="4286250" cy="1400175"/>
              </a:xfrm>
              <a:prstGeom prst="rect">
                <a:avLst/>
              </a:prstGeom>
              <a:noFill/>
            </p:spPr>
          </p:pic>
          <p:cxnSp>
            <p:nvCxnSpPr>
              <p:cNvPr id="8" name="Straight Arrow Connector 7"/>
              <p:cNvCxnSpPr/>
              <p:nvPr/>
            </p:nvCxnSpPr>
            <p:spPr>
              <a:xfrm>
                <a:off x="2928926" y="3643314"/>
                <a:ext cx="2500330" cy="1588"/>
              </a:xfrm>
              <a:prstGeom prst="straightConnector1">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86182" y="3345420"/>
                <a:ext cx="838691" cy="369332"/>
              </a:xfrm>
              <a:prstGeom prst="rect">
                <a:avLst/>
              </a:prstGeom>
              <a:noFill/>
            </p:spPr>
            <p:txBody>
              <a:bodyPr wrap="none" rtlCol="0">
                <a:spAutoFit/>
              </a:bodyPr>
              <a:lstStyle/>
              <a:p>
                <a:r>
                  <a:rPr lang="en-AU" b="1" dirty="0" smtClean="0">
                    <a:solidFill>
                      <a:srgbClr val="0070C0"/>
                    </a:solidFill>
                  </a:rPr>
                  <a:t>25 cm</a:t>
                </a:r>
                <a:endParaRPr lang="en-AU" b="1" dirty="0">
                  <a:solidFill>
                    <a:srgbClr val="0070C0"/>
                  </a:solidFill>
                </a:endParaRPr>
              </a:p>
            </p:txBody>
          </p:sp>
        </p:grpSp>
        <p:cxnSp>
          <p:nvCxnSpPr>
            <p:cNvPr id="11" name="Straight Connector 10"/>
            <p:cNvCxnSpPr/>
            <p:nvPr/>
          </p:nvCxnSpPr>
          <p:spPr>
            <a:xfrm rot="5400000">
              <a:off x="2249471" y="2899169"/>
              <a:ext cx="1358116" cy="794"/>
            </a:xfrm>
            <a:prstGeom prst="line">
              <a:avLst/>
            </a:prstGeom>
            <a:ln w="31750">
              <a:solidFill>
                <a:schemeClr val="accent6">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750595" y="2899169"/>
              <a:ext cx="1358116" cy="794"/>
            </a:xfrm>
            <a:prstGeom prst="line">
              <a:avLst/>
            </a:prstGeom>
            <a:ln w="31750">
              <a:solidFill>
                <a:schemeClr val="accent6">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15908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8235"/>
            <a:ext cx="7765321" cy="1326321"/>
          </a:xfrm>
        </p:spPr>
        <p:txBody>
          <a:bodyPr/>
          <a:lstStyle/>
          <a:p>
            <a:pPr>
              <a:buClr>
                <a:schemeClr val="accent1">
                  <a:lumMod val="60000"/>
                  <a:lumOff val="40000"/>
                </a:schemeClr>
              </a:buClr>
            </a:pPr>
            <a:r>
              <a:rPr lang="en-AU" b="1" dirty="0" smtClean="0">
                <a:latin typeface="+mn-lt"/>
              </a:rPr>
              <a:t>Torque</a:t>
            </a:r>
            <a:endParaRPr lang="en-AU" b="1" dirty="0">
              <a:latin typeface="+mn-lt"/>
            </a:endParaRPr>
          </a:p>
        </p:txBody>
      </p:sp>
      <p:sp>
        <p:nvSpPr>
          <p:cNvPr id="7" name="Content Placeholder 6"/>
          <p:cNvSpPr>
            <a:spLocks noGrp="1"/>
          </p:cNvSpPr>
          <p:nvPr>
            <p:ph idx="1"/>
          </p:nvPr>
        </p:nvSpPr>
        <p:spPr>
          <a:xfrm>
            <a:off x="304800" y="1214422"/>
            <a:ext cx="8686800" cy="5214974"/>
          </a:xfrm>
        </p:spPr>
        <p:txBody>
          <a:bodyPr>
            <a:noAutofit/>
          </a:bodyPr>
          <a:lstStyle/>
          <a:p>
            <a:pPr>
              <a:spcBef>
                <a:spcPts val="0"/>
              </a:spcBef>
              <a:buClr>
                <a:schemeClr val="accent1">
                  <a:lumMod val="60000"/>
                  <a:lumOff val="40000"/>
                </a:schemeClr>
              </a:buClr>
              <a:buNone/>
            </a:pPr>
            <a:r>
              <a:rPr lang="en-AU" sz="2400" u="sng" dirty="0" smtClean="0"/>
              <a:t>Example 1.5b:</a:t>
            </a:r>
            <a:r>
              <a:rPr lang="en-AU" sz="2400" dirty="0" smtClean="0"/>
              <a:t> </a:t>
            </a:r>
            <a:r>
              <a:rPr lang="en-AU" sz="2400" dirty="0" smtClean="0">
                <a:solidFill>
                  <a:schemeClr val="accent1">
                    <a:lumMod val="60000"/>
                    <a:lumOff val="40000"/>
                  </a:schemeClr>
                </a:solidFill>
              </a:rPr>
              <a:t>A crane, as depicted, has to lift a concrete mass of 2.1 tonnes. Ignoring the </a:t>
            </a:r>
          </a:p>
          <a:p>
            <a:pPr>
              <a:spcBef>
                <a:spcPts val="0"/>
              </a:spcBef>
              <a:buClr>
                <a:schemeClr val="accent1">
                  <a:lumMod val="60000"/>
                  <a:lumOff val="40000"/>
                </a:schemeClr>
              </a:buClr>
              <a:buNone/>
            </a:pPr>
            <a:r>
              <a:rPr lang="en-AU" sz="2400" dirty="0" smtClean="0">
                <a:solidFill>
                  <a:schemeClr val="accent1">
                    <a:lumMod val="60000"/>
                    <a:lumOff val="40000"/>
                  </a:schemeClr>
                </a:solidFill>
              </a:rPr>
              <a:t>	mass of the cables;</a:t>
            </a:r>
          </a:p>
          <a:p>
            <a:pPr marL="514350" indent="-514350">
              <a:buClr>
                <a:schemeClr val="accent1">
                  <a:lumMod val="60000"/>
                  <a:lumOff val="40000"/>
                </a:schemeClr>
              </a:buClr>
              <a:buAutoNum type="alphaLcParenR"/>
            </a:pPr>
            <a:r>
              <a:rPr lang="en-AU" sz="2400" dirty="0" smtClean="0">
                <a:solidFill>
                  <a:schemeClr val="accent1">
                    <a:lumMod val="60000"/>
                    <a:lumOff val="40000"/>
                  </a:schemeClr>
                </a:solidFill>
              </a:rPr>
              <a:t>What is the weight of the </a:t>
            </a:r>
          </a:p>
          <a:p>
            <a:pPr marL="0" indent="0">
              <a:buClr>
                <a:schemeClr val="accent1">
                  <a:lumMod val="60000"/>
                  <a:lumOff val="40000"/>
                </a:schemeClr>
              </a:buClr>
              <a:buNone/>
              <a:tabLst>
                <a:tab pos="534988" algn="l"/>
              </a:tabLst>
            </a:pPr>
            <a:r>
              <a:rPr lang="en-AU" sz="2400" dirty="0">
                <a:solidFill>
                  <a:schemeClr val="accent1">
                    <a:lumMod val="60000"/>
                    <a:lumOff val="40000"/>
                  </a:schemeClr>
                </a:solidFill>
              </a:rPr>
              <a:t>	</a:t>
            </a:r>
            <a:r>
              <a:rPr lang="en-AU" sz="2400" dirty="0" smtClean="0">
                <a:solidFill>
                  <a:schemeClr val="accent1">
                    <a:lumMod val="60000"/>
                    <a:lumOff val="40000"/>
                  </a:schemeClr>
                </a:solidFill>
              </a:rPr>
              <a:t>concrete mass?</a:t>
            </a:r>
          </a:p>
          <a:p>
            <a:pPr marL="514350" indent="-514350">
              <a:buClr>
                <a:schemeClr val="accent1">
                  <a:lumMod val="60000"/>
                  <a:lumOff val="40000"/>
                </a:schemeClr>
              </a:buClr>
              <a:buFont typeface="+mj-lt"/>
              <a:buAutoNum type="alphaLcParenR" startAt="2"/>
            </a:pPr>
            <a:r>
              <a:rPr lang="en-AU" sz="2400" dirty="0" smtClean="0">
                <a:solidFill>
                  <a:schemeClr val="accent1">
                    <a:lumMod val="60000"/>
                    <a:lumOff val="40000"/>
                  </a:schemeClr>
                </a:solidFill>
              </a:rPr>
              <a:t>The concrete mass is lifted, </a:t>
            </a:r>
          </a:p>
          <a:p>
            <a:pPr marL="534988" indent="-534988">
              <a:buClr>
                <a:schemeClr val="accent1">
                  <a:lumMod val="60000"/>
                  <a:lumOff val="40000"/>
                </a:schemeClr>
              </a:buClr>
              <a:buNone/>
              <a:tabLst>
                <a:tab pos="534988" algn="l"/>
              </a:tabLst>
            </a:pPr>
            <a:r>
              <a:rPr lang="en-AU" sz="2400" dirty="0">
                <a:solidFill>
                  <a:schemeClr val="accent1">
                    <a:lumMod val="60000"/>
                    <a:lumOff val="40000"/>
                  </a:schemeClr>
                </a:solidFill>
              </a:rPr>
              <a:t>	</a:t>
            </a:r>
            <a:r>
              <a:rPr lang="en-AU" sz="2400" dirty="0" smtClean="0">
                <a:solidFill>
                  <a:schemeClr val="accent1">
                    <a:lumMod val="60000"/>
                    <a:lumOff val="40000"/>
                  </a:schemeClr>
                </a:solidFill>
              </a:rPr>
              <a:t>using the cable only, to near </a:t>
            </a:r>
          </a:p>
          <a:p>
            <a:pPr marL="534988" indent="-534988">
              <a:buClr>
                <a:schemeClr val="accent1">
                  <a:lumMod val="60000"/>
                  <a:lumOff val="40000"/>
                </a:schemeClr>
              </a:buClr>
              <a:buNone/>
              <a:tabLst>
                <a:tab pos="534988" algn="l"/>
              </a:tabLst>
            </a:pPr>
            <a:r>
              <a:rPr lang="en-AU" sz="2400" dirty="0">
                <a:solidFill>
                  <a:schemeClr val="accent1">
                    <a:lumMod val="60000"/>
                    <a:lumOff val="40000"/>
                  </a:schemeClr>
                </a:solidFill>
              </a:rPr>
              <a:t>	</a:t>
            </a:r>
            <a:r>
              <a:rPr lang="en-AU" sz="2400" dirty="0" smtClean="0">
                <a:solidFill>
                  <a:schemeClr val="accent1">
                    <a:lumMod val="60000"/>
                    <a:lumOff val="40000"/>
                  </a:schemeClr>
                </a:solidFill>
              </a:rPr>
              <a:t>the top of the crane. How does the torque about the pivot change? </a:t>
            </a:r>
          </a:p>
          <a:p>
            <a:pPr marL="514350" indent="-514350">
              <a:buClr>
                <a:schemeClr val="accent1">
                  <a:lumMod val="60000"/>
                  <a:lumOff val="40000"/>
                </a:schemeClr>
              </a:buClr>
              <a:buFont typeface="+mj-lt"/>
              <a:buAutoNum type="alphaLcParenR" startAt="3"/>
            </a:pPr>
            <a:r>
              <a:rPr lang="en-AU" sz="2400" dirty="0" smtClean="0">
                <a:solidFill>
                  <a:schemeClr val="accent1">
                    <a:lumMod val="60000"/>
                    <a:lumOff val="40000"/>
                  </a:schemeClr>
                </a:solidFill>
              </a:rPr>
              <a:t>Calculate the magnitude of the torque about the pivot.</a:t>
            </a:r>
            <a:endParaRPr lang="en-AU" sz="2400" dirty="0">
              <a:solidFill>
                <a:schemeClr val="accent1">
                  <a:lumMod val="60000"/>
                  <a:lumOff val="40000"/>
                </a:schemeClr>
              </a:solidFill>
            </a:endParaRPr>
          </a:p>
        </p:txBody>
      </p:sp>
      <p:pic>
        <p:nvPicPr>
          <p:cNvPr id="52226" name="Picture 2" descr="http://www.learneasy.info/MDME/MEMmods/MEM30005A/FBD/images/spanner.jpg"/>
          <p:cNvPicPr>
            <a:picLocks noChangeAspect="1" noChangeArrowheads="1"/>
          </p:cNvPicPr>
          <p:nvPr/>
        </p:nvPicPr>
        <p:blipFill>
          <a:blip r:embed="rId2"/>
          <a:stretch>
            <a:fillRect/>
          </a:stretch>
        </p:blipFill>
        <p:spPr bwMode="auto">
          <a:xfrm>
            <a:off x="5286380" y="1643050"/>
            <a:ext cx="3414060" cy="2936092"/>
          </a:xfrm>
          <a:prstGeom prst="rect">
            <a:avLst/>
          </a:prstGeom>
          <a:solidFill>
            <a:schemeClr val="accent6">
              <a:lumMod val="40000"/>
              <a:lumOff val="60000"/>
            </a:schemeClr>
          </a:solidFill>
        </p:spPr>
      </p:pic>
    </p:spTree>
    <p:extLst>
      <p:ext uri="{BB962C8B-B14F-4D97-AF65-F5344CB8AC3E}">
        <p14:creationId xmlns:p14="http://schemas.microsoft.com/office/powerpoint/2010/main" val="18235811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8" name="Rectangle 326"/>
          <p:cNvSpPr>
            <a:spLocks noChangeArrowheads="1"/>
          </p:cNvSpPr>
          <p:nvPr/>
        </p:nvSpPr>
        <p:spPr bwMode="auto">
          <a:xfrm>
            <a:off x="1600200" y="4572000"/>
            <a:ext cx="914400" cy="914400"/>
          </a:xfrm>
          <a:prstGeom prst="rect">
            <a:avLst/>
          </a:prstGeom>
          <a:noFill/>
          <a:ln w="9525">
            <a:noFill/>
            <a:miter lim="800000"/>
            <a:headEnd/>
            <a:tailEnd/>
          </a:ln>
          <a:effectLst/>
        </p:spPr>
        <p:txBody>
          <a:bodyPr wrap="none" anchor="ctr"/>
          <a:lstStyle/>
          <a:p>
            <a:endParaRPr lang="en-AU"/>
          </a:p>
        </p:txBody>
      </p:sp>
      <p:sp>
        <p:nvSpPr>
          <p:cNvPr id="18885" name="AutoShape 453"/>
          <p:cNvSpPr>
            <a:spLocks noChangeArrowheads="1"/>
          </p:cNvSpPr>
          <p:nvPr/>
        </p:nvSpPr>
        <p:spPr bwMode="auto">
          <a:xfrm flipH="1">
            <a:off x="1828800" y="2906413"/>
            <a:ext cx="6019800" cy="1981200"/>
          </a:xfrm>
          <a:prstGeom prst="rtTriangle">
            <a:avLst/>
          </a:prstGeom>
          <a:solidFill>
            <a:schemeClr val="bg2">
              <a:lumMod val="50000"/>
            </a:schemeClr>
          </a:solidFill>
          <a:ln w="9525">
            <a:noFill/>
            <a:miter lim="800000"/>
            <a:headEnd/>
            <a:tailEnd/>
          </a:ln>
          <a:effectLst/>
        </p:spPr>
        <p:txBody>
          <a:bodyPr wrap="none" anchor="ctr"/>
          <a:lstStyle/>
          <a:p>
            <a:endParaRPr lang="en-AU"/>
          </a:p>
        </p:txBody>
      </p:sp>
      <p:grpSp>
        <p:nvGrpSpPr>
          <p:cNvPr id="2" name="Group 461"/>
          <p:cNvGrpSpPr>
            <a:grpSpLocks/>
          </p:cNvGrpSpPr>
          <p:nvPr/>
        </p:nvGrpSpPr>
        <p:grpSpPr bwMode="auto">
          <a:xfrm>
            <a:off x="2133600" y="1230013"/>
            <a:ext cx="3140075" cy="3200400"/>
            <a:chOff x="1344" y="480"/>
            <a:chExt cx="1978" cy="2016"/>
          </a:xfrm>
        </p:grpSpPr>
        <p:grpSp>
          <p:nvGrpSpPr>
            <p:cNvPr id="3" name="Group 452"/>
            <p:cNvGrpSpPr>
              <a:grpSpLocks/>
            </p:cNvGrpSpPr>
            <p:nvPr/>
          </p:nvGrpSpPr>
          <p:grpSpPr bwMode="auto">
            <a:xfrm>
              <a:off x="1344" y="624"/>
              <a:ext cx="1978" cy="1872"/>
              <a:chOff x="1344" y="624"/>
              <a:chExt cx="1978" cy="1872"/>
            </a:xfrm>
          </p:grpSpPr>
          <p:grpSp>
            <p:nvGrpSpPr>
              <p:cNvPr id="4" name="Group 447"/>
              <p:cNvGrpSpPr>
                <a:grpSpLocks/>
              </p:cNvGrpSpPr>
              <p:nvPr/>
            </p:nvGrpSpPr>
            <p:grpSpPr bwMode="auto">
              <a:xfrm>
                <a:off x="1344" y="624"/>
                <a:ext cx="1872" cy="1872"/>
                <a:chOff x="1344" y="624"/>
                <a:chExt cx="1872" cy="1872"/>
              </a:xfrm>
            </p:grpSpPr>
            <p:grpSp>
              <p:nvGrpSpPr>
                <p:cNvPr id="5" name="Group 419"/>
                <p:cNvGrpSpPr>
                  <a:grpSpLocks/>
                </p:cNvGrpSpPr>
                <p:nvPr/>
              </p:nvGrpSpPr>
              <p:grpSpPr bwMode="auto">
                <a:xfrm>
                  <a:off x="1344" y="624"/>
                  <a:ext cx="1872" cy="1872"/>
                  <a:chOff x="1344" y="624"/>
                  <a:chExt cx="1872" cy="1872"/>
                </a:xfrm>
              </p:grpSpPr>
              <p:grpSp>
                <p:nvGrpSpPr>
                  <p:cNvPr id="6" name="Group 387"/>
                  <p:cNvGrpSpPr>
                    <a:grpSpLocks/>
                  </p:cNvGrpSpPr>
                  <p:nvPr/>
                </p:nvGrpSpPr>
                <p:grpSpPr bwMode="auto">
                  <a:xfrm>
                    <a:off x="1344" y="624"/>
                    <a:ext cx="1872" cy="1872"/>
                    <a:chOff x="1344" y="624"/>
                    <a:chExt cx="1872" cy="1872"/>
                  </a:xfrm>
                </p:grpSpPr>
                <p:grpSp>
                  <p:nvGrpSpPr>
                    <p:cNvPr id="7" name="Group 385"/>
                    <p:cNvGrpSpPr>
                      <a:grpSpLocks/>
                    </p:cNvGrpSpPr>
                    <p:nvPr/>
                  </p:nvGrpSpPr>
                  <p:grpSpPr bwMode="auto">
                    <a:xfrm>
                      <a:off x="1344" y="624"/>
                      <a:ext cx="1872" cy="1872"/>
                      <a:chOff x="1344" y="624"/>
                      <a:chExt cx="1872" cy="1872"/>
                    </a:xfrm>
                  </p:grpSpPr>
                  <p:grpSp>
                    <p:nvGrpSpPr>
                      <p:cNvPr id="8" name="Group 381"/>
                      <p:cNvGrpSpPr>
                        <a:grpSpLocks/>
                      </p:cNvGrpSpPr>
                      <p:nvPr/>
                    </p:nvGrpSpPr>
                    <p:grpSpPr bwMode="auto">
                      <a:xfrm>
                        <a:off x="1344" y="624"/>
                        <a:ext cx="1872" cy="1872"/>
                        <a:chOff x="1344" y="624"/>
                        <a:chExt cx="1872" cy="1872"/>
                      </a:xfrm>
                    </p:grpSpPr>
                    <p:grpSp>
                      <p:nvGrpSpPr>
                        <p:cNvPr id="9" name="Group 377"/>
                        <p:cNvGrpSpPr>
                          <a:grpSpLocks/>
                        </p:cNvGrpSpPr>
                        <p:nvPr/>
                      </p:nvGrpSpPr>
                      <p:grpSpPr bwMode="auto">
                        <a:xfrm>
                          <a:off x="1344" y="624"/>
                          <a:ext cx="1872" cy="1872"/>
                          <a:chOff x="1344" y="624"/>
                          <a:chExt cx="1872" cy="1872"/>
                        </a:xfrm>
                      </p:grpSpPr>
                      <p:grpSp>
                        <p:nvGrpSpPr>
                          <p:cNvPr id="10" name="Group 373"/>
                          <p:cNvGrpSpPr>
                            <a:grpSpLocks/>
                          </p:cNvGrpSpPr>
                          <p:nvPr/>
                        </p:nvGrpSpPr>
                        <p:grpSpPr bwMode="auto">
                          <a:xfrm>
                            <a:off x="1344" y="624"/>
                            <a:ext cx="1872" cy="1872"/>
                            <a:chOff x="1344" y="624"/>
                            <a:chExt cx="1872" cy="1872"/>
                          </a:xfrm>
                        </p:grpSpPr>
                        <p:grpSp>
                          <p:nvGrpSpPr>
                            <p:cNvPr id="11" name="Group 364"/>
                            <p:cNvGrpSpPr>
                              <a:grpSpLocks/>
                            </p:cNvGrpSpPr>
                            <p:nvPr/>
                          </p:nvGrpSpPr>
                          <p:grpSpPr bwMode="auto">
                            <a:xfrm>
                              <a:off x="1344" y="624"/>
                              <a:ext cx="1872" cy="1872"/>
                              <a:chOff x="1344" y="624"/>
                              <a:chExt cx="1872" cy="1872"/>
                            </a:xfrm>
                          </p:grpSpPr>
                          <p:grpSp>
                            <p:nvGrpSpPr>
                              <p:cNvPr id="12" name="Group 359"/>
                              <p:cNvGrpSpPr>
                                <a:grpSpLocks/>
                              </p:cNvGrpSpPr>
                              <p:nvPr/>
                            </p:nvGrpSpPr>
                            <p:grpSpPr bwMode="auto">
                              <a:xfrm>
                                <a:off x="1344" y="624"/>
                                <a:ext cx="1872" cy="1872"/>
                                <a:chOff x="1344" y="624"/>
                                <a:chExt cx="1872" cy="1872"/>
                              </a:xfrm>
                            </p:grpSpPr>
                            <p:grpSp>
                              <p:nvGrpSpPr>
                                <p:cNvPr id="13" name="Group 357"/>
                                <p:cNvGrpSpPr>
                                  <a:grpSpLocks/>
                                </p:cNvGrpSpPr>
                                <p:nvPr/>
                              </p:nvGrpSpPr>
                              <p:grpSpPr bwMode="auto">
                                <a:xfrm>
                                  <a:off x="1344" y="624"/>
                                  <a:ext cx="1824" cy="1872"/>
                                  <a:chOff x="1344" y="624"/>
                                  <a:chExt cx="1824" cy="1872"/>
                                </a:xfrm>
                              </p:grpSpPr>
                              <p:grpSp>
                                <p:nvGrpSpPr>
                                  <p:cNvPr id="14" name="Group 354"/>
                                  <p:cNvGrpSpPr>
                                    <a:grpSpLocks/>
                                  </p:cNvGrpSpPr>
                                  <p:nvPr/>
                                </p:nvGrpSpPr>
                                <p:grpSpPr bwMode="auto">
                                  <a:xfrm>
                                    <a:off x="1488" y="960"/>
                                    <a:ext cx="1680" cy="1536"/>
                                    <a:chOff x="1488" y="960"/>
                                    <a:chExt cx="1680" cy="1536"/>
                                  </a:xfrm>
                                </p:grpSpPr>
                                <p:grpSp>
                                  <p:nvGrpSpPr>
                                    <p:cNvPr id="15" name="Group 337"/>
                                    <p:cNvGrpSpPr>
                                      <a:grpSpLocks/>
                                    </p:cNvGrpSpPr>
                                    <p:nvPr/>
                                  </p:nvGrpSpPr>
                                  <p:grpSpPr bwMode="auto">
                                    <a:xfrm rot="20520000">
                                      <a:off x="1872" y="2016"/>
                                      <a:ext cx="288" cy="480"/>
                                      <a:chOff x="3408" y="3216"/>
                                      <a:chExt cx="288" cy="480"/>
                                    </a:xfrm>
                                  </p:grpSpPr>
                                  <p:sp>
                                    <p:nvSpPr>
                                      <p:cNvPr id="1876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6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6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6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6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16" name="Group 338"/>
                                    <p:cNvGrpSpPr>
                                      <a:grpSpLocks/>
                                    </p:cNvGrpSpPr>
                                    <p:nvPr/>
                                  </p:nvGrpSpPr>
                                  <p:grpSpPr bwMode="auto">
                                    <a:xfrm rot="20520000">
                                      <a:off x="2880" y="1680"/>
                                      <a:ext cx="288" cy="480"/>
                                      <a:chOff x="3408" y="3216"/>
                                      <a:chExt cx="288" cy="480"/>
                                    </a:xfrm>
                                  </p:grpSpPr>
                                  <p:sp>
                                    <p:nvSpPr>
                                      <p:cNvPr id="1877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7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7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7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7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18762"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18783"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18784"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18785"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17" name="Group 356"/>
                                  <p:cNvGrpSpPr>
                                    <a:grpSpLocks/>
                                  </p:cNvGrpSpPr>
                                  <p:nvPr/>
                                </p:nvGrpSpPr>
                                <p:grpSpPr bwMode="auto">
                                  <a:xfrm>
                                    <a:off x="1344" y="624"/>
                                    <a:ext cx="1488" cy="461"/>
                                    <a:chOff x="2830" y="2678"/>
                                    <a:chExt cx="1488" cy="461"/>
                                  </a:xfrm>
                                </p:grpSpPr>
                                <p:sp>
                                  <p:nvSpPr>
                                    <p:cNvPr id="18776"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18787"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1879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18" name="Group 363"/>
                              <p:cNvGrpSpPr>
                                <a:grpSpLocks/>
                              </p:cNvGrpSpPr>
                              <p:nvPr/>
                            </p:nvGrpSpPr>
                            <p:grpSpPr bwMode="auto">
                              <a:xfrm>
                                <a:off x="1584" y="768"/>
                                <a:ext cx="1008" cy="240"/>
                                <a:chOff x="3120" y="3744"/>
                                <a:chExt cx="1152" cy="384"/>
                              </a:xfrm>
                            </p:grpSpPr>
                            <p:sp>
                              <p:nvSpPr>
                                <p:cNvPr id="1879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18793"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19" name="Group 372"/>
                            <p:cNvGrpSpPr>
                              <a:grpSpLocks/>
                            </p:cNvGrpSpPr>
                            <p:nvPr/>
                          </p:nvGrpSpPr>
                          <p:grpSpPr bwMode="auto">
                            <a:xfrm rot="20520000">
                              <a:off x="1968" y="1609"/>
                              <a:ext cx="864" cy="240"/>
                              <a:chOff x="3360" y="3168"/>
                              <a:chExt cx="912" cy="336"/>
                            </a:xfrm>
                          </p:grpSpPr>
                          <p:sp>
                            <p:nvSpPr>
                              <p:cNvPr id="1879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1879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1879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1880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1880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1880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1880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18806"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18807"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1881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a:t>WV03 VXP</a:t>
                          </a:r>
                          <a:endParaRPr lang="en-US"/>
                        </a:p>
                      </p:txBody>
                    </p:sp>
                  </p:grpSp>
                  <p:sp>
                    <p:nvSpPr>
                      <p:cNvPr id="1880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1881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18818"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20" name="Group 418"/>
                  <p:cNvGrpSpPr>
                    <a:grpSpLocks/>
                  </p:cNvGrpSpPr>
                  <p:nvPr/>
                </p:nvGrpSpPr>
                <p:grpSpPr bwMode="auto">
                  <a:xfrm rot="20520000">
                    <a:off x="1824" y="1152"/>
                    <a:ext cx="194" cy="263"/>
                    <a:chOff x="3840" y="2592"/>
                    <a:chExt cx="768" cy="912"/>
                  </a:xfrm>
                </p:grpSpPr>
                <p:sp>
                  <p:nvSpPr>
                    <p:cNvPr id="1883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1" name="Group 417"/>
                    <p:cNvGrpSpPr>
                      <a:grpSpLocks/>
                    </p:cNvGrpSpPr>
                    <p:nvPr/>
                  </p:nvGrpSpPr>
                  <p:grpSpPr bwMode="auto">
                    <a:xfrm>
                      <a:off x="3840" y="2592"/>
                      <a:ext cx="768" cy="912"/>
                      <a:chOff x="4128" y="2640"/>
                      <a:chExt cx="768" cy="912"/>
                    </a:xfrm>
                  </p:grpSpPr>
                  <p:sp>
                    <p:nvSpPr>
                      <p:cNvPr id="18848"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2" name="Group 414"/>
                      <p:cNvGrpSpPr>
                        <a:grpSpLocks/>
                      </p:cNvGrpSpPr>
                      <p:nvPr/>
                    </p:nvGrpSpPr>
                    <p:grpSpPr bwMode="auto">
                      <a:xfrm>
                        <a:off x="4224" y="2640"/>
                        <a:ext cx="624" cy="720"/>
                        <a:chOff x="4224" y="2640"/>
                        <a:chExt cx="624" cy="720"/>
                      </a:xfrm>
                    </p:grpSpPr>
                    <p:grpSp>
                      <p:nvGrpSpPr>
                        <p:cNvPr id="23" name="Group 411"/>
                        <p:cNvGrpSpPr>
                          <a:grpSpLocks/>
                        </p:cNvGrpSpPr>
                        <p:nvPr/>
                      </p:nvGrpSpPr>
                      <p:grpSpPr bwMode="auto">
                        <a:xfrm>
                          <a:off x="4272" y="2640"/>
                          <a:ext cx="576" cy="720"/>
                          <a:chOff x="4272" y="2640"/>
                          <a:chExt cx="576" cy="720"/>
                        </a:xfrm>
                      </p:grpSpPr>
                      <p:grpSp>
                        <p:nvGrpSpPr>
                          <p:cNvPr id="24" name="Group 407"/>
                          <p:cNvGrpSpPr>
                            <a:grpSpLocks/>
                          </p:cNvGrpSpPr>
                          <p:nvPr/>
                        </p:nvGrpSpPr>
                        <p:grpSpPr bwMode="auto">
                          <a:xfrm>
                            <a:off x="4272" y="2640"/>
                            <a:ext cx="576" cy="720"/>
                            <a:chOff x="4272" y="2640"/>
                            <a:chExt cx="576" cy="720"/>
                          </a:xfrm>
                        </p:grpSpPr>
                        <p:grpSp>
                          <p:nvGrpSpPr>
                            <p:cNvPr id="25" name="Group 402"/>
                            <p:cNvGrpSpPr>
                              <a:grpSpLocks/>
                            </p:cNvGrpSpPr>
                            <p:nvPr/>
                          </p:nvGrpSpPr>
                          <p:grpSpPr bwMode="auto">
                            <a:xfrm>
                              <a:off x="4272" y="2832"/>
                              <a:ext cx="528" cy="528"/>
                              <a:chOff x="4272" y="2832"/>
                              <a:chExt cx="528" cy="528"/>
                            </a:xfrm>
                          </p:grpSpPr>
                          <p:sp>
                            <p:nvSpPr>
                              <p:cNvPr id="18825"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1882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1882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1883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1883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1883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1883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18840"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18841"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18844"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18845"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1884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6" name="Group 392"/>
                  <p:cNvGrpSpPr>
                    <a:grpSpLocks/>
                  </p:cNvGrpSpPr>
                  <p:nvPr/>
                </p:nvGrpSpPr>
                <p:grpSpPr bwMode="auto">
                  <a:xfrm rot="20520000">
                    <a:off x="1783" y="1342"/>
                    <a:ext cx="384" cy="96"/>
                    <a:chOff x="3408" y="3360"/>
                    <a:chExt cx="576" cy="336"/>
                  </a:xfrm>
                </p:grpSpPr>
                <p:grpSp>
                  <p:nvGrpSpPr>
                    <p:cNvPr id="27" name="Group 390"/>
                    <p:cNvGrpSpPr>
                      <a:grpSpLocks/>
                    </p:cNvGrpSpPr>
                    <p:nvPr/>
                  </p:nvGrpSpPr>
                  <p:grpSpPr bwMode="auto">
                    <a:xfrm>
                      <a:off x="3552" y="3360"/>
                      <a:ext cx="288" cy="240"/>
                      <a:chOff x="3552" y="3360"/>
                      <a:chExt cx="288" cy="240"/>
                    </a:xfrm>
                  </p:grpSpPr>
                  <p:sp>
                    <p:nvSpPr>
                      <p:cNvPr id="1882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1882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18823"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 name="Group 430"/>
                <p:cNvGrpSpPr>
                  <a:grpSpLocks/>
                </p:cNvGrpSpPr>
                <p:nvPr/>
              </p:nvGrpSpPr>
              <p:grpSpPr bwMode="auto">
                <a:xfrm rot="20520000">
                  <a:off x="1584" y="1392"/>
                  <a:ext cx="240" cy="144"/>
                  <a:chOff x="3456" y="3408"/>
                  <a:chExt cx="528" cy="240"/>
                </a:xfrm>
              </p:grpSpPr>
              <p:sp>
                <p:nvSpPr>
                  <p:cNvPr id="18826"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5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54"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5"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6"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7"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9"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9" name="Group 431"/>
                <p:cNvGrpSpPr>
                  <a:grpSpLocks/>
                </p:cNvGrpSpPr>
                <p:nvPr/>
              </p:nvGrpSpPr>
              <p:grpSpPr bwMode="auto">
                <a:xfrm rot="20520000">
                  <a:off x="2592" y="1056"/>
                  <a:ext cx="240" cy="144"/>
                  <a:chOff x="3456" y="3408"/>
                  <a:chExt cx="528" cy="240"/>
                </a:xfrm>
              </p:grpSpPr>
              <p:sp>
                <p:nvSpPr>
                  <p:cNvPr id="1886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6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6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6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0" name="Group 439"/>
                <p:cNvGrpSpPr>
                  <a:grpSpLocks/>
                </p:cNvGrpSpPr>
                <p:nvPr/>
              </p:nvGrpSpPr>
              <p:grpSpPr bwMode="auto">
                <a:xfrm rot="20520000">
                  <a:off x="2352" y="1056"/>
                  <a:ext cx="192" cy="236"/>
                  <a:chOff x="3456" y="3408"/>
                  <a:chExt cx="528" cy="240"/>
                </a:xfrm>
              </p:grpSpPr>
              <p:sp>
                <p:nvSpPr>
                  <p:cNvPr id="18872"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73"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4"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5"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6"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7"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8"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1" name="Group 451"/>
              <p:cNvGrpSpPr>
                <a:grpSpLocks/>
              </p:cNvGrpSpPr>
              <p:nvPr/>
            </p:nvGrpSpPr>
            <p:grpSpPr bwMode="auto">
              <a:xfrm rot="20520000">
                <a:off x="1729" y="2046"/>
                <a:ext cx="1593" cy="141"/>
                <a:chOff x="2688" y="3696"/>
                <a:chExt cx="2064" cy="192"/>
              </a:xfrm>
            </p:grpSpPr>
            <p:sp>
              <p:nvSpPr>
                <p:cNvPr id="18881"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88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888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8887"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0"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1"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2"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18816" name="Group 469"/>
          <p:cNvGrpSpPr>
            <a:grpSpLocks/>
          </p:cNvGrpSpPr>
          <p:nvPr/>
        </p:nvGrpSpPr>
        <p:grpSpPr bwMode="auto">
          <a:xfrm>
            <a:off x="3581404" y="2571314"/>
            <a:ext cx="998538" cy="461963"/>
            <a:chOff x="3888" y="3381"/>
            <a:chExt cx="629" cy="291"/>
          </a:xfrm>
        </p:grpSpPr>
        <p:sp>
          <p:nvSpPr>
            <p:cNvPr id="18895" name="Oval 463"/>
            <p:cNvSpPr>
              <a:spLocks noChangeArrowheads="1"/>
            </p:cNvSpPr>
            <p:nvPr/>
          </p:nvSpPr>
          <p:spPr bwMode="auto">
            <a:xfrm>
              <a:off x="3888" y="3482"/>
              <a:ext cx="100" cy="86"/>
            </a:xfrm>
            <a:prstGeom prst="ellipse">
              <a:avLst/>
            </a:prstGeom>
            <a:solidFill>
              <a:srgbClr val="C00000"/>
            </a:solidFill>
            <a:ln w="9525">
              <a:noFill/>
              <a:round/>
              <a:headEnd/>
              <a:tailEnd/>
            </a:ln>
            <a:effectLst/>
          </p:spPr>
          <p:txBody>
            <a:bodyPr wrap="none" anchor="ctr"/>
            <a:lstStyle/>
            <a:p>
              <a:endParaRPr lang="en-AU"/>
            </a:p>
          </p:txBody>
        </p:sp>
        <p:sp>
          <p:nvSpPr>
            <p:cNvPr id="18896" name="Text Box 464"/>
            <p:cNvSpPr txBox="1">
              <a:spLocks noChangeArrowheads="1"/>
            </p:cNvSpPr>
            <p:nvPr/>
          </p:nvSpPr>
          <p:spPr bwMode="auto">
            <a:xfrm>
              <a:off x="3941" y="3381"/>
              <a:ext cx="576"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002060"/>
                  </a:solidFill>
                </a:rPr>
                <a:t>G</a:t>
              </a:r>
              <a:endParaRPr lang="en-US" sz="2400" dirty="0">
                <a:solidFill>
                  <a:srgbClr val="002060"/>
                </a:solidFill>
              </a:endParaRPr>
            </a:p>
          </p:txBody>
        </p:sp>
      </p:grpSp>
      <p:grpSp>
        <p:nvGrpSpPr>
          <p:cNvPr id="18817" name="Group 468"/>
          <p:cNvGrpSpPr>
            <a:grpSpLocks/>
          </p:cNvGrpSpPr>
          <p:nvPr/>
        </p:nvGrpSpPr>
        <p:grpSpPr bwMode="auto">
          <a:xfrm>
            <a:off x="3368675" y="2830213"/>
            <a:ext cx="838200" cy="3767139"/>
            <a:chOff x="2122" y="1488"/>
            <a:chExt cx="528" cy="2373"/>
          </a:xfrm>
        </p:grpSpPr>
        <p:sp>
          <p:nvSpPr>
            <p:cNvPr id="18898" name="Line 466"/>
            <p:cNvSpPr>
              <a:spLocks noChangeShapeType="1"/>
            </p:cNvSpPr>
            <p:nvPr/>
          </p:nvSpPr>
          <p:spPr bwMode="auto">
            <a:xfrm>
              <a:off x="2304" y="1488"/>
              <a:ext cx="0" cy="2112"/>
            </a:xfrm>
            <a:prstGeom prst="line">
              <a:avLst/>
            </a:prstGeom>
            <a:noFill/>
            <a:ln w="57150">
              <a:solidFill>
                <a:srgbClr val="C00000"/>
              </a:solidFill>
              <a:round/>
              <a:headEnd/>
              <a:tailEnd type="triangle" w="med" len="med"/>
            </a:ln>
            <a:effectLst/>
          </p:spPr>
          <p:txBody>
            <a:bodyPr wrap="none" anchor="ctr"/>
            <a:lstStyle/>
            <a:p>
              <a:endParaRPr lang="en-AU"/>
            </a:p>
          </p:txBody>
        </p:sp>
        <p:sp>
          <p:nvSpPr>
            <p:cNvPr id="18899" name="Text Box 467"/>
            <p:cNvSpPr txBox="1">
              <a:spLocks noChangeArrowheads="1"/>
            </p:cNvSpPr>
            <p:nvPr/>
          </p:nvSpPr>
          <p:spPr bwMode="auto">
            <a:xfrm>
              <a:off x="2122" y="3570"/>
              <a:ext cx="528"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C00000"/>
                  </a:solidFill>
                </a:rPr>
                <a:t>mg</a:t>
              </a:r>
              <a:endParaRPr lang="en-US" sz="2400" dirty="0">
                <a:solidFill>
                  <a:srgbClr val="C00000"/>
                </a:solidFill>
              </a:endParaRPr>
            </a:p>
          </p:txBody>
        </p:sp>
      </p:grpSp>
      <p:sp>
        <p:nvSpPr>
          <p:cNvPr id="18902" name="Line 470"/>
          <p:cNvSpPr>
            <a:spLocks noChangeShapeType="1"/>
          </p:cNvSpPr>
          <p:nvPr/>
        </p:nvSpPr>
        <p:spPr bwMode="auto">
          <a:xfrm>
            <a:off x="3124200" y="4506613"/>
            <a:ext cx="0" cy="1524000"/>
          </a:xfrm>
          <a:prstGeom prst="line">
            <a:avLst/>
          </a:prstGeom>
          <a:noFill/>
          <a:ln w="38100">
            <a:solidFill>
              <a:schemeClr val="tx1"/>
            </a:solidFill>
            <a:prstDash val="dash"/>
            <a:round/>
            <a:headEnd/>
            <a:tailEnd/>
          </a:ln>
          <a:effectLst/>
        </p:spPr>
        <p:txBody>
          <a:bodyPr wrap="none" anchor="ctr"/>
          <a:lstStyle/>
          <a:p>
            <a:endParaRPr lang="en-AU"/>
          </a:p>
        </p:txBody>
      </p:sp>
      <p:grpSp>
        <p:nvGrpSpPr>
          <p:cNvPr id="18819" name="Group 474"/>
          <p:cNvGrpSpPr>
            <a:grpSpLocks/>
          </p:cNvGrpSpPr>
          <p:nvPr/>
        </p:nvGrpSpPr>
        <p:grpSpPr bwMode="auto">
          <a:xfrm>
            <a:off x="3124200" y="5405144"/>
            <a:ext cx="533400" cy="461963"/>
            <a:chOff x="3936" y="3158"/>
            <a:chExt cx="432" cy="291"/>
          </a:xfrm>
        </p:grpSpPr>
        <p:sp>
          <p:nvSpPr>
            <p:cNvPr id="18903" name="Line 471"/>
            <p:cNvSpPr>
              <a:spLocks noChangeShapeType="1"/>
            </p:cNvSpPr>
            <p:nvPr/>
          </p:nvSpPr>
          <p:spPr bwMode="auto">
            <a:xfrm flipH="1">
              <a:off x="3936" y="3408"/>
              <a:ext cx="144"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4" name="Line 472"/>
            <p:cNvSpPr>
              <a:spLocks noChangeShapeType="1"/>
            </p:cNvSpPr>
            <p:nvPr/>
          </p:nvSpPr>
          <p:spPr bwMode="auto">
            <a:xfrm>
              <a:off x="4176" y="3408"/>
              <a:ext cx="192"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5" name="Text Box 473"/>
            <p:cNvSpPr txBox="1">
              <a:spLocks noChangeArrowheads="1"/>
            </p:cNvSpPr>
            <p:nvPr/>
          </p:nvSpPr>
          <p:spPr bwMode="auto">
            <a:xfrm>
              <a:off x="4065" y="3158"/>
              <a:ext cx="144" cy="291"/>
            </a:xfrm>
            <a:prstGeom prst="rect">
              <a:avLst/>
            </a:prstGeom>
            <a:noFill/>
            <a:ln w="9525">
              <a:noFill/>
              <a:miter lim="800000"/>
              <a:headEnd/>
              <a:tailEnd/>
            </a:ln>
            <a:effectLst/>
          </p:spPr>
          <p:txBody>
            <a:bodyPr>
              <a:spAutoFit/>
            </a:bodyPr>
            <a:lstStyle/>
            <a:p>
              <a:pPr algn="ctr">
                <a:spcBef>
                  <a:spcPct val="50000"/>
                </a:spcBef>
                <a:buFontTx/>
                <a:buNone/>
              </a:pPr>
              <a:r>
                <a:rPr lang="en-US" sz="2400" b="1" dirty="0"/>
                <a:t>d</a:t>
              </a:r>
              <a:endParaRPr lang="en-US" sz="2400" dirty="0"/>
            </a:p>
          </p:txBody>
        </p:sp>
      </p:grpSp>
      <p:sp>
        <p:nvSpPr>
          <p:cNvPr id="18907" name="Text Box 475"/>
          <p:cNvSpPr txBox="1">
            <a:spLocks noChangeArrowheads="1"/>
          </p:cNvSpPr>
          <p:nvPr/>
        </p:nvSpPr>
        <p:spPr bwMode="auto">
          <a:xfrm>
            <a:off x="4730859" y="1457695"/>
            <a:ext cx="3581399"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mg </a:t>
            </a:r>
            <a:r>
              <a:rPr lang="en-US" sz="1800" b="1" dirty="0">
                <a:solidFill>
                  <a:srgbClr val="002060"/>
                </a:solidFill>
              </a:rPr>
              <a:t>x </a:t>
            </a:r>
            <a:r>
              <a:rPr lang="en-US" b="1" dirty="0">
                <a:solidFill>
                  <a:srgbClr val="002060"/>
                </a:solidFill>
              </a:rPr>
              <a:t>d is a clockwise moment</a:t>
            </a:r>
            <a:endParaRPr lang="en-US" dirty="0">
              <a:solidFill>
                <a:srgbClr val="002060"/>
              </a:solidFill>
            </a:endParaRPr>
          </a:p>
        </p:txBody>
      </p:sp>
      <p:sp>
        <p:nvSpPr>
          <p:cNvPr id="18908" name="Text Box 476"/>
          <p:cNvSpPr txBox="1">
            <a:spLocks noChangeArrowheads="1"/>
          </p:cNvSpPr>
          <p:nvPr/>
        </p:nvSpPr>
        <p:spPr bwMode="auto">
          <a:xfrm>
            <a:off x="4267200" y="5725813"/>
            <a:ext cx="3733800" cy="641350"/>
          </a:xfrm>
          <a:prstGeom prst="rect">
            <a:avLst/>
          </a:prstGeom>
          <a:solidFill>
            <a:schemeClr val="accent3"/>
          </a:solidFill>
          <a:ln w="9525">
            <a:noFill/>
            <a:miter lim="800000"/>
            <a:headEnd/>
            <a:tailEnd/>
          </a:ln>
          <a:effectLst/>
        </p:spPr>
        <p:txBody>
          <a:bodyPr>
            <a:spAutoFit/>
          </a:bodyPr>
          <a:lstStyle/>
          <a:p>
            <a:pPr algn="ctr">
              <a:spcBef>
                <a:spcPct val="50000"/>
              </a:spcBef>
              <a:buFontTx/>
              <a:buNone/>
            </a:pPr>
            <a:r>
              <a:rPr lang="en-US" sz="3600" b="1" dirty="0">
                <a:solidFill>
                  <a:srgbClr val="002060"/>
                </a:solidFill>
              </a:rPr>
              <a:t>That’s OK!</a:t>
            </a:r>
            <a:endParaRPr lang="en-US" dirty="0">
              <a:solidFill>
                <a:srgbClr val="002060"/>
              </a:solidFill>
            </a:endParaRPr>
          </a:p>
        </p:txBody>
      </p:sp>
      <p:sp>
        <p:nvSpPr>
          <p:cNvPr id="32" name="Oval 31"/>
          <p:cNvSpPr/>
          <p:nvPr/>
        </p:nvSpPr>
        <p:spPr>
          <a:xfrm>
            <a:off x="3015060" y="4365104"/>
            <a:ext cx="216024" cy="2160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Text Box 475"/>
          <p:cNvSpPr txBox="1">
            <a:spLocks noChangeArrowheads="1"/>
          </p:cNvSpPr>
          <p:nvPr/>
        </p:nvSpPr>
        <p:spPr bwMode="auto">
          <a:xfrm>
            <a:off x="1292334" y="4072960"/>
            <a:ext cx="768318"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smtClean="0">
                <a:solidFill>
                  <a:srgbClr val="002060"/>
                </a:solidFill>
              </a:rPr>
              <a:t>Pivot</a:t>
            </a:r>
            <a:endParaRPr lang="en-US" dirty="0">
              <a:solidFill>
                <a:srgbClr val="002060"/>
              </a:solidFill>
            </a:endParaRPr>
          </a:p>
        </p:txBody>
      </p:sp>
      <p:cxnSp>
        <p:nvCxnSpPr>
          <p:cNvPr id="34" name="Straight Arrow Connector 33"/>
          <p:cNvCxnSpPr>
            <a:stCxn id="130" idx="3"/>
          </p:cNvCxnSpPr>
          <p:nvPr/>
        </p:nvCxnSpPr>
        <p:spPr>
          <a:xfrm>
            <a:off x="2060652" y="4257626"/>
            <a:ext cx="862120" cy="17768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6" idx="3"/>
          </p:cNvCxnSpPr>
          <p:nvPr/>
        </p:nvCxnSpPr>
        <p:spPr>
          <a:xfrm flipV="1">
            <a:off x="1950696" y="2775362"/>
            <a:ext cx="1600358" cy="56873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36" name="Text Box 475"/>
          <p:cNvSpPr txBox="1">
            <a:spLocks noChangeArrowheads="1"/>
          </p:cNvSpPr>
          <p:nvPr/>
        </p:nvSpPr>
        <p:spPr bwMode="auto">
          <a:xfrm>
            <a:off x="697226" y="3020928"/>
            <a:ext cx="1253470" cy="646331"/>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smtClean="0">
                <a:solidFill>
                  <a:srgbClr val="002060"/>
                </a:solidFill>
              </a:rPr>
              <a:t>Centre of mass (G)</a:t>
            </a:r>
            <a:endParaRPr lang="en-US" dirty="0">
              <a:solidFill>
                <a:srgbClr val="002060"/>
              </a:solidFill>
            </a:endParaRPr>
          </a:p>
        </p:txBody>
      </p:sp>
      <p:sp>
        <p:nvSpPr>
          <p:cNvPr id="39" name="U-Turn Arrow 38"/>
          <p:cNvSpPr/>
          <p:nvPr/>
        </p:nvSpPr>
        <p:spPr>
          <a:xfrm>
            <a:off x="-1360276" y="-1167160"/>
            <a:ext cx="12169352" cy="669453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0" name="Title 5"/>
          <p:cNvSpPr txBox="1">
            <a:spLocks/>
          </p:cNvSpPr>
          <p:nvPr/>
        </p:nvSpPr>
        <p:spPr>
          <a:xfrm>
            <a:off x="685347" y="27564"/>
            <a:ext cx="776532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Torque</a:t>
            </a:r>
            <a:endParaRPr lang="en-AU" dirty="0">
              <a:latin typeface="+mn-lt"/>
            </a:endParaRPr>
          </a:p>
        </p:txBody>
      </p:sp>
    </p:spTree>
    <p:extLst>
      <p:ext uri="{BB962C8B-B14F-4D97-AF65-F5344CB8AC3E}">
        <p14:creationId xmlns:p14="http://schemas.microsoft.com/office/powerpoint/2010/main" val="180912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9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9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02" grpId="0" animBg="1"/>
      <p:bldP spid="18907" grpId="0" animBg="1" autoUpdateAnimBg="0"/>
      <p:bldP spid="18908" grpId="0" animBg="1" autoUpdateAnimBg="0"/>
      <p:bldP spid="32" grpId="0" animBg="1"/>
      <p:bldP spid="130" grpId="0" animBg="1" autoUpdateAnimBg="0"/>
      <p:bldP spid="136" grpId="0" animBg="1" autoUpdateAnimBg="0"/>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8" name="Rectangle 326"/>
          <p:cNvSpPr>
            <a:spLocks noChangeArrowheads="1"/>
          </p:cNvSpPr>
          <p:nvPr/>
        </p:nvSpPr>
        <p:spPr bwMode="auto">
          <a:xfrm>
            <a:off x="1600200" y="4572000"/>
            <a:ext cx="914400" cy="914400"/>
          </a:xfrm>
          <a:prstGeom prst="rect">
            <a:avLst/>
          </a:prstGeom>
          <a:noFill/>
          <a:ln w="9525">
            <a:noFill/>
            <a:miter lim="800000"/>
            <a:headEnd/>
            <a:tailEnd/>
          </a:ln>
          <a:effectLst/>
        </p:spPr>
        <p:txBody>
          <a:bodyPr wrap="none" anchor="ctr"/>
          <a:lstStyle/>
          <a:p>
            <a:endParaRPr lang="en-AU"/>
          </a:p>
        </p:txBody>
      </p:sp>
      <p:sp>
        <p:nvSpPr>
          <p:cNvPr id="18885" name="AutoShape 453"/>
          <p:cNvSpPr>
            <a:spLocks noChangeArrowheads="1"/>
          </p:cNvSpPr>
          <p:nvPr/>
        </p:nvSpPr>
        <p:spPr bwMode="auto">
          <a:xfrm flipH="1">
            <a:off x="1944304" y="1589259"/>
            <a:ext cx="5097965" cy="4552409"/>
          </a:xfrm>
          <a:prstGeom prst="rtTriangle">
            <a:avLst/>
          </a:prstGeom>
          <a:solidFill>
            <a:schemeClr val="bg2">
              <a:lumMod val="50000"/>
            </a:schemeClr>
          </a:solidFill>
          <a:ln w="9525">
            <a:noFill/>
            <a:miter lim="800000"/>
            <a:headEnd/>
            <a:tailEnd/>
          </a:ln>
          <a:effectLst/>
        </p:spPr>
        <p:txBody>
          <a:bodyPr wrap="none" anchor="ctr"/>
          <a:lstStyle/>
          <a:p>
            <a:endParaRPr lang="en-AU"/>
          </a:p>
        </p:txBody>
      </p:sp>
      <p:grpSp>
        <p:nvGrpSpPr>
          <p:cNvPr id="2" name="Group 461"/>
          <p:cNvGrpSpPr>
            <a:grpSpLocks/>
          </p:cNvGrpSpPr>
          <p:nvPr/>
        </p:nvGrpSpPr>
        <p:grpSpPr bwMode="auto">
          <a:xfrm rot="20114803">
            <a:off x="1927333" y="1312783"/>
            <a:ext cx="3140075" cy="3200400"/>
            <a:chOff x="1344" y="480"/>
            <a:chExt cx="1978" cy="2016"/>
          </a:xfrm>
        </p:grpSpPr>
        <p:grpSp>
          <p:nvGrpSpPr>
            <p:cNvPr id="3" name="Group 452"/>
            <p:cNvGrpSpPr>
              <a:grpSpLocks/>
            </p:cNvGrpSpPr>
            <p:nvPr/>
          </p:nvGrpSpPr>
          <p:grpSpPr bwMode="auto">
            <a:xfrm>
              <a:off x="1344" y="624"/>
              <a:ext cx="1978" cy="1872"/>
              <a:chOff x="1344" y="624"/>
              <a:chExt cx="1978" cy="1872"/>
            </a:xfrm>
          </p:grpSpPr>
          <p:grpSp>
            <p:nvGrpSpPr>
              <p:cNvPr id="4" name="Group 447"/>
              <p:cNvGrpSpPr>
                <a:grpSpLocks/>
              </p:cNvGrpSpPr>
              <p:nvPr/>
            </p:nvGrpSpPr>
            <p:grpSpPr bwMode="auto">
              <a:xfrm>
                <a:off x="1344" y="624"/>
                <a:ext cx="1872" cy="1872"/>
                <a:chOff x="1344" y="624"/>
                <a:chExt cx="1872" cy="1872"/>
              </a:xfrm>
            </p:grpSpPr>
            <p:grpSp>
              <p:nvGrpSpPr>
                <p:cNvPr id="5" name="Group 419"/>
                <p:cNvGrpSpPr>
                  <a:grpSpLocks/>
                </p:cNvGrpSpPr>
                <p:nvPr/>
              </p:nvGrpSpPr>
              <p:grpSpPr bwMode="auto">
                <a:xfrm>
                  <a:off x="1344" y="624"/>
                  <a:ext cx="1872" cy="1872"/>
                  <a:chOff x="1344" y="624"/>
                  <a:chExt cx="1872" cy="1872"/>
                </a:xfrm>
              </p:grpSpPr>
              <p:grpSp>
                <p:nvGrpSpPr>
                  <p:cNvPr id="6" name="Group 387"/>
                  <p:cNvGrpSpPr>
                    <a:grpSpLocks/>
                  </p:cNvGrpSpPr>
                  <p:nvPr/>
                </p:nvGrpSpPr>
                <p:grpSpPr bwMode="auto">
                  <a:xfrm>
                    <a:off x="1344" y="624"/>
                    <a:ext cx="1872" cy="1872"/>
                    <a:chOff x="1344" y="624"/>
                    <a:chExt cx="1872" cy="1872"/>
                  </a:xfrm>
                </p:grpSpPr>
                <p:grpSp>
                  <p:nvGrpSpPr>
                    <p:cNvPr id="7" name="Group 385"/>
                    <p:cNvGrpSpPr>
                      <a:grpSpLocks/>
                    </p:cNvGrpSpPr>
                    <p:nvPr/>
                  </p:nvGrpSpPr>
                  <p:grpSpPr bwMode="auto">
                    <a:xfrm>
                      <a:off x="1344" y="624"/>
                      <a:ext cx="1872" cy="1872"/>
                      <a:chOff x="1344" y="624"/>
                      <a:chExt cx="1872" cy="1872"/>
                    </a:xfrm>
                  </p:grpSpPr>
                  <p:grpSp>
                    <p:nvGrpSpPr>
                      <p:cNvPr id="8" name="Group 381"/>
                      <p:cNvGrpSpPr>
                        <a:grpSpLocks/>
                      </p:cNvGrpSpPr>
                      <p:nvPr/>
                    </p:nvGrpSpPr>
                    <p:grpSpPr bwMode="auto">
                      <a:xfrm>
                        <a:off x="1344" y="624"/>
                        <a:ext cx="1872" cy="1872"/>
                        <a:chOff x="1344" y="624"/>
                        <a:chExt cx="1872" cy="1872"/>
                      </a:xfrm>
                    </p:grpSpPr>
                    <p:grpSp>
                      <p:nvGrpSpPr>
                        <p:cNvPr id="9" name="Group 377"/>
                        <p:cNvGrpSpPr>
                          <a:grpSpLocks/>
                        </p:cNvGrpSpPr>
                        <p:nvPr/>
                      </p:nvGrpSpPr>
                      <p:grpSpPr bwMode="auto">
                        <a:xfrm>
                          <a:off x="1344" y="624"/>
                          <a:ext cx="1872" cy="1872"/>
                          <a:chOff x="1344" y="624"/>
                          <a:chExt cx="1872" cy="1872"/>
                        </a:xfrm>
                      </p:grpSpPr>
                      <p:grpSp>
                        <p:nvGrpSpPr>
                          <p:cNvPr id="10" name="Group 373"/>
                          <p:cNvGrpSpPr>
                            <a:grpSpLocks/>
                          </p:cNvGrpSpPr>
                          <p:nvPr/>
                        </p:nvGrpSpPr>
                        <p:grpSpPr bwMode="auto">
                          <a:xfrm>
                            <a:off x="1344" y="624"/>
                            <a:ext cx="1872" cy="1872"/>
                            <a:chOff x="1344" y="624"/>
                            <a:chExt cx="1872" cy="1872"/>
                          </a:xfrm>
                        </p:grpSpPr>
                        <p:grpSp>
                          <p:nvGrpSpPr>
                            <p:cNvPr id="11" name="Group 364"/>
                            <p:cNvGrpSpPr>
                              <a:grpSpLocks/>
                            </p:cNvGrpSpPr>
                            <p:nvPr/>
                          </p:nvGrpSpPr>
                          <p:grpSpPr bwMode="auto">
                            <a:xfrm>
                              <a:off x="1344" y="624"/>
                              <a:ext cx="1872" cy="1872"/>
                              <a:chOff x="1344" y="624"/>
                              <a:chExt cx="1872" cy="1872"/>
                            </a:xfrm>
                          </p:grpSpPr>
                          <p:grpSp>
                            <p:nvGrpSpPr>
                              <p:cNvPr id="12" name="Group 359"/>
                              <p:cNvGrpSpPr>
                                <a:grpSpLocks/>
                              </p:cNvGrpSpPr>
                              <p:nvPr/>
                            </p:nvGrpSpPr>
                            <p:grpSpPr bwMode="auto">
                              <a:xfrm>
                                <a:off x="1344" y="624"/>
                                <a:ext cx="1872" cy="1872"/>
                                <a:chOff x="1344" y="624"/>
                                <a:chExt cx="1872" cy="1872"/>
                              </a:xfrm>
                            </p:grpSpPr>
                            <p:grpSp>
                              <p:nvGrpSpPr>
                                <p:cNvPr id="13" name="Group 357"/>
                                <p:cNvGrpSpPr>
                                  <a:grpSpLocks/>
                                </p:cNvGrpSpPr>
                                <p:nvPr/>
                              </p:nvGrpSpPr>
                              <p:grpSpPr bwMode="auto">
                                <a:xfrm>
                                  <a:off x="1344" y="624"/>
                                  <a:ext cx="1824" cy="1872"/>
                                  <a:chOff x="1344" y="624"/>
                                  <a:chExt cx="1824" cy="1872"/>
                                </a:xfrm>
                              </p:grpSpPr>
                              <p:grpSp>
                                <p:nvGrpSpPr>
                                  <p:cNvPr id="14" name="Group 354"/>
                                  <p:cNvGrpSpPr>
                                    <a:grpSpLocks/>
                                  </p:cNvGrpSpPr>
                                  <p:nvPr/>
                                </p:nvGrpSpPr>
                                <p:grpSpPr bwMode="auto">
                                  <a:xfrm>
                                    <a:off x="1488" y="960"/>
                                    <a:ext cx="1680" cy="1536"/>
                                    <a:chOff x="1488" y="960"/>
                                    <a:chExt cx="1680" cy="1536"/>
                                  </a:xfrm>
                                </p:grpSpPr>
                                <p:grpSp>
                                  <p:nvGrpSpPr>
                                    <p:cNvPr id="15" name="Group 337"/>
                                    <p:cNvGrpSpPr>
                                      <a:grpSpLocks/>
                                    </p:cNvGrpSpPr>
                                    <p:nvPr/>
                                  </p:nvGrpSpPr>
                                  <p:grpSpPr bwMode="auto">
                                    <a:xfrm rot="20520000">
                                      <a:off x="1872" y="2016"/>
                                      <a:ext cx="288" cy="480"/>
                                      <a:chOff x="3408" y="3216"/>
                                      <a:chExt cx="288" cy="480"/>
                                    </a:xfrm>
                                  </p:grpSpPr>
                                  <p:sp>
                                    <p:nvSpPr>
                                      <p:cNvPr id="1876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6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6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6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6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16" name="Group 338"/>
                                    <p:cNvGrpSpPr>
                                      <a:grpSpLocks/>
                                    </p:cNvGrpSpPr>
                                    <p:nvPr/>
                                  </p:nvGrpSpPr>
                                  <p:grpSpPr bwMode="auto">
                                    <a:xfrm rot="20520000">
                                      <a:off x="2880" y="1680"/>
                                      <a:ext cx="288" cy="480"/>
                                      <a:chOff x="3408" y="3216"/>
                                      <a:chExt cx="288" cy="480"/>
                                    </a:xfrm>
                                  </p:grpSpPr>
                                  <p:sp>
                                    <p:nvSpPr>
                                      <p:cNvPr id="1877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7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7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7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7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18762"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18783"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18784"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18785"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17" name="Group 356"/>
                                  <p:cNvGrpSpPr>
                                    <a:grpSpLocks/>
                                  </p:cNvGrpSpPr>
                                  <p:nvPr/>
                                </p:nvGrpSpPr>
                                <p:grpSpPr bwMode="auto">
                                  <a:xfrm>
                                    <a:off x="1344" y="624"/>
                                    <a:ext cx="1488" cy="461"/>
                                    <a:chOff x="2830" y="2678"/>
                                    <a:chExt cx="1488" cy="461"/>
                                  </a:xfrm>
                                </p:grpSpPr>
                                <p:sp>
                                  <p:nvSpPr>
                                    <p:cNvPr id="18776"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18787"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1879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18" name="Group 363"/>
                              <p:cNvGrpSpPr>
                                <a:grpSpLocks/>
                              </p:cNvGrpSpPr>
                              <p:nvPr/>
                            </p:nvGrpSpPr>
                            <p:grpSpPr bwMode="auto">
                              <a:xfrm>
                                <a:off x="1584" y="768"/>
                                <a:ext cx="1008" cy="240"/>
                                <a:chOff x="3120" y="3744"/>
                                <a:chExt cx="1152" cy="384"/>
                              </a:xfrm>
                            </p:grpSpPr>
                            <p:sp>
                              <p:nvSpPr>
                                <p:cNvPr id="1879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18793"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19" name="Group 372"/>
                            <p:cNvGrpSpPr>
                              <a:grpSpLocks/>
                            </p:cNvGrpSpPr>
                            <p:nvPr/>
                          </p:nvGrpSpPr>
                          <p:grpSpPr bwMode="auto">
                            <a:xfrm rot="20520000">
                              <a:off x="1968" y="1609"/>
                              <a:ext cx="864" cy="240"/>
                              <a:chOff x="3360" y="3168"/>
                              <a:chExt cx="912" cy="336"/>
                            </a:xfrm>
                          </p:grpSpPr>
                          <p:sp>
                            <p:nvSpPr>
                              <p:cNvPr id="1879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1879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1879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1880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1880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1880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1880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18806"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18807"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1881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1880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1881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18818"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20" name="Group 418"/>
                  <p:cNvGrpSpPr>
                    <a:grpSpLocks/>
                  </p:cNvGrpSpPr>
                  <p:nvPr/>
                </p:nvGrpSpPr>
                <p:grpSpPr bwMode="auto">
                  <a:xfrm rot="20520000">
                    <a:off x="1824" y="1152"/>
                    <a:ext cx="194" cy="263"/>
                    <a:chOff x="3840" y="2592"/>
                    <a:chExt cx="768" cy="912"/>
                  </a:xfrm>
                </p:grpSpPr>
                <p:sp>
                  <p:nvSpPr>
                    <p:cNvPr id="1883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1" name="Group 417"/>
                    <p:cNvGrpSpPr>
                      <a:grpSpLocks/>
                    </p:cNvGrpSpPr>
                    <p:nvPr/>
                  </p:nvGrpSpPr>
                  <p:grpSpPr bwMode="auto">
                    <a:xfrm>
                      <a:off x="3840" y="2592"/>
                      <a:ext cx="768" cy="912"/>
                      <a:chOff x="4128" y="2640"/>
                      <a:chExt cx="768" cy="912"/>
                    </a:xfrm>
                  </p:grpSpPr>
                  <p:sp>
                    <p:nvSpPr>
                      <p:cNvPr id="18848"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2" name="Group 414"/>
                      <p:cNvGrpSpPr>
                        <a:grpSpLocks/>
                      </p:cNvGrpSpPr>
                      <p:nvPr/>
                    </p:nvGrpSpPr>
                    <p:grpSpPr bwMode="auto">
                      <a:xfrm>
                        <a:off x="4224" y="2640"/>
                        <a:ext cx="624" cy="720"/>
                        <a:chOff x="4224" y="2640"/>
                        <a:chExt cx="624" cy="720"/>
                      </a:xfrm>
                    </p:grpSpPr>
                    <p:grpSp>
                      <p:nvGrpSpPr>
                        <p:cNvPr id="23" name="Group 411"/>
                        <p:cNvGrpSpPr>
                          <a:grpSpLocks/>
                        </p:cNvGrpSpPr>
                        <p:nvPr/>
                      </p:nvGrpSpPr>
                      <p:grpSpPr bwMode="auto">
                        <a:xfrm>
                          <a:off x="4272" y="2640"/>
                          <a:ext cx="576" cy="720"/>
                          <a:chOff x="4272" y="2640"/>
                          <a:chExt cx="576" cy="720"/>
                        </a:xfrm>
                      </p:grpSpPr>
                      <p:grpSp>
                        <p:nvGrpSpPr>
                          <p:cNvPr id="24" name="Group 407"/>
                          <p:cNvGrpSpPr>
                            <a:grpSpLocks/>
                          </p:cNvGrpSpPr>
                          <p:nvPr/>
                        </p:nvGrpSpPr>
                        <p:grpSpPr bwMode="auto">
                          <a:xfrm>
                            <a:off x="4272" y="2640"/>
                            <a:ext cx="576" cy="720"/>
                            <a:chOff x="4272" y="2640"/>
                            <a:chExt cx="576" cy="720"/>
                          </a:xfrm>
                        </p:grpSpPr>
                        <p:grpSp>
                          <p:nvGrpSpPr>
                            <p:cNvPr id="25" name="Group 402"/>
                            <p:cNvGrpSpPr>
                              <a:grpSpLocks/>
                            </p:cNvGrpSpPr>
                            <p:nvPr/>
                          </p:nvGrpSpPr>
                          <p:grpSpPr bwMode="auto">
                            <a:xfrm>
                              <a:off x="4272" y="2832"/>
                              <a:ext cx="528" cy="528"/>
                              <a:chOff x="4272" y="2832"/>
                              <a:chExt cx="528" cy="528"/>
                            </a:xfrm>
                          </p:grpSpPr>
                          <p:sp>
                            <p:nvSpPr>
                              <p:cNvPr id="18825"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1882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1882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1883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1883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1883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1883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18840"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18841"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18844"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18845"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1884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6" name="Group 392"/>
                  <p:cNvGrpSpPr>
                    <a:grpSpLocks/>
                  </p:cNvGrpSpPr>
                  <p:nvPr/>
                </p:nvGrpSpPr>
                <p:grpSpPr bwMode="auto">
                  <a:xfrm rot="20520000">
                    <a:off x="1783" y="1342"/>
                    <a:ext cx="384" cy="96"/>
                    <a:chOff x="3408" y="3360"/>
                    <a:chExt cx="576" cy="336"/>
                  </a:xfrm>
                </p:grpSpPr>
                <p:grpSp>
                  <p:nvGrpSpPr>
                    <p:cNvPr id="27" name="Group 390"/>
                    <p:cNvGrpSpPr>
                      <a:grpSpLocks/>
                    </p:cNvGrpSpPr>
                    <p:nvPr/>
                  </p:nvGrpSpPr>
                  <p:grpSpPr bwMode="auto">
                    <a:xfrm>
                      <a:off x="3552" y="3360"/>
                      <a:ext cx="288" cy="240"/>
                      <a:chOff x="3552" y="3360"/>
                      <a:chExt cx="288" cy="240"/>
                    </a:xfrm>
                  </p:grpSpPr>
                  <p:sp>
                    <p:nvSpPr>
                      <p:cNvPr id="1882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1882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18823"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 name="Group 430"/>
                <p:cNvGrpSpPr>
                  <a:grpSpLocks/>
                </p:cNvGrpSpPr>
                <p:nvPr/>
              </p:nvGrpSpPr>
              <p:grpSpPr bwMode="auto">
                <a:xfrm rot="20520000">
                  <a:off x="1584" y="1392"/>
                  <a:ext cx="240" cy="144"/>
                  <a:chOff x="3456" y="3408"/>
                  <a:chExt cx="528" cy="240"/>
                </a:xfrm>
              </p:grpSpPr>
              <p:sp>
                <p:nvSpPr>
                  <p:cNvPr id="18826"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5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54"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5"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6"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7"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9"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9" name="Group 431"/>
                <p:cNvGrpSpPr>
                  <a:grpSpLocks/>
                </p:cNvGrpSpPr>
                <p:nvPr/>
              </p:nvGrpSpPr>
              <p:grpSpPr bwMode="auto">
                <a:xfrm rot="20520000">
                  <a:off x="2592" y="1056"/>
                  <a:ext cx="240" cy="144"/>
                  <a:chOff x="3456" y="3408"/>
                  <a:chExt cx="528" cy="240"/>
                </a:xfrm>
              </p:grpSpPr>
              <p:sp>
                <p:nvSpPr>
                  <p:cNvPr id="1886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6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6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6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0" name="Group 439"/>
                <p:cNvGrpSpPr>
                  <a:grpSpLocks/>
                </p:cNvGrpSpPr>
                <p:nvPr/>
              </p:nvGrpSpPr>
              <p:grpSpPr bwMode="auto">
                <a:xfrm rot="20520000">
                  <a:off x="2352" y="1056"/>
                  <a:ext cx="192" cy="236"/>
                  <a:chOff x="3456" y="3408"/>
                  <a:chExt cx="528" cy="240"/>
                </a:xfrm>
              </p:grpSpPr>
              <p:sp>
                <p:nvSpPr>
                  <p:cNvPr id="18872"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73"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4"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5"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6"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7"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8"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1" name="Group 451"/>
              <p:cNvGrpSpPr>
                <a:grpSpLocks/>
              </p:cNvGrpSpPr>
              <p:nvPr/>
            </p:nvGrpSpPr>
            <p:grpSpPr bwMode="auto">
              <a:xfrm rot="20520000">
                <a:off x="1729" y="2046"/>
                <a:ext cx="1593" cy="141"/>
                <a:chOff x="2688" y="3696"/>
                <a:chExt cx="2064" cy="192"/>
              </a:xfrm>
            </p:grpSpPr>
            <p:sp>
              <p:nvSpPr>
                <p:cNvPr id="18881"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88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888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8887"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0"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1"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2"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4" name="Group 43"/>
          <p:cNvGrpSpPr/>
          <p:nvPr/>
        </p:nvGrpSpPr>
        <p:grpSpPr>
          <a:xfrm>
            <a:off x="2938174" y="2937236"/>
            <a:ext cx="953560" cy="3792539"/>
            <a:chOff x="2938174" y="2937236"/>
            <a:chExt cx="953560" cy="3792539"/>
          </a:xfrm>
        </p:grpSpPr>
        <p:grpSp>
          <p:nvGrpSpPr>
            <p:cNvPr id="18817" name="Group 468"/>
            <p:cNvGrpSpPr>
              <a:grpSpLocks/>
            </p:cNvGrpSpPr>
            <p:nvPr/>
          </p:nvGrpSpPr>
          <p:grpSpPr bwMode="auto">
            <a:xfrm>
              <a:off x="2938174" y="2937236"/>
              <a:ext cx="838200" cy="3792539"/>
              <a:chOff x="1547" y="1447"/>
              <a:chExt cx="528" cy="2389"/>
            </a:xfrm>
          </p:grpSpPr>
          <p:sp>
            <p:nvSpPr>
              <p:cNvPr id="18898" name="Line 466"/>
              <p:cNvSpPr>
                <a:spLocks noChangeShapeType="1"/>
              </p:cNvSpPr>
              <p:nvPr/>
            </p:nvSpPr>
            <p:spPr bwMode="auto">
              <a:xfrm>
                <a:off x="1853" y="1447"/>
                <a:ext cx="0" cy="2112"/>
              </a:xfrm>
              <a:prstGeom prst="line">
                <a:avLst/>
              </a:prstGeom>
              <a:noFill/>
              <a:ln w="57150">
                <a:solidFill>
                  <a:srgbClr val="C00000"/>
                </a:solidFill>
                <a:round/>
                <a:headEnd/>
                <a:tailEnd type="triangle" w="med" len="med"/>
              </a:ln>
              <a:effectLst/>
            </p:spPr>
            <p:txBody>
              <a:bodyPr wrap="none" anchor="ctr"/>
              <a:lstStyle/>
              <a:p>
                <a:endParaRPr lang="en-AU"/>
              </a:p>
            </p:txBody>
          </p:sp>
          <p:sp>
            <p:nvSpPr>
              <p:cNvPr id="18899" name="Text Box 467"/>
              <p:cNvSpPr txBox="1">
                <a:spLocks noChangeArrowheads="1"/>
              </p:cNvSpPr>
              <p:nvPr/>
            </p:nvSpPr>
            <p:spPr bwMode="auto">
              <a:xfrm>
                <a:off x="1547" y="3545"/>
                <a:ext cx="528"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C00000"/>
                    </a:solidFill>
                  </a:rPr>
                  <a:t>mg</a:t>
                </a:r>
                <a:endParaRPr lang="en-US" sz="2400" dirty="0">
                  <a:solidFill>
                    <a:srgbClr val="C00000"/>
                  </a:solidFill>
                </a:endParaRPr>
              </a:p>
            </p:txBody>
          </p:sp>
        </p:grpSp>
        <p:sp>
          <p:nvSpPr>
            <p:cNvPr id="18902" name="Line 470"/>
            <p:cNvSpPr>
              <a:spLocks noChangeShapeType="1"/>
            </p:cNvSpPr>
            <p:nvPr/>
          </p:nvSpPr>
          <p:spPr bwMode="auto">
            <a:xfrm>
              <a:off x="3650031" y="4682943"/>
              <a:ext cx="0" cy="1524000"/>
            </a:xfrm>
            <a:prstGeom prst="line">
              <a:avLst/>
            </a:prstGeom>
            <a:noFill/>
            <a:ln w="38100">
              <a:solidFill>
                <a:schemeClr val="tx1"/>
              </a:solidFill>
              <a:prstDash val="dash"/>
              <a:round/>
              <a:headEnd/>
              <a:tailEnd/>
            </a:ln>
            <a:effectLst/>
          </p:spPr>
          <p:txBody>
            <a:bodyPr wrap="none" anchor="ctr"/>
            <a:lstStyle/>
            <a:p>
              <a:endParaRPr lang="en-AU"/>
            </a:p>
          </p:txBody>
        </p:sp>
        <p:grpSp>
          <p:nvGrpSpPr>
            <p:cNvPr id="18819" name="Group 474"/>
            <p:cNvGrpSpPr>
              <a:grpSpLocks/>
            </p:cNvGrpSpPr>
            <p:nvPr/>
          </p:nvGrpSpPr>
          <p:grpSpPr bwMode="auto">
            <a:xfrm>
              <a:off x="3428713" y="5621704"/>
              <a:ext cx="463021" cy="461963"/>
              <a:chOff x="3792" y="3186"/>
              <a:chExt cx="375" cy="291"/>
            </a:xfrm>
          </p:grpSpPr>
          <p:sp>
            <p:nvSpPr>
              <p:cNvPr id="18903" name="Line 471"/>
              <p:cNvSpPr>
                <a:spLocks noChangeShapeType="1"/>
              </p:cNvSpPr>
              <p:nvPr/>
            </p:nvSpPr>
            <p:spPr bwMode="auto">
              <a:xfrm flipH="1">
                <a:off x="3792" y="3392"/>
                <a:ext cx="144"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4" name="Line 472"/>
              <p:cNvSpPr>
                <a:spLocks noChangeShapeType="1"/>
              </p:cNvSpPr>
              <p:nvPr/>
            </p:nvSpPr>
            <p:spPr bwMode="auto">
              <a:xfrm>
                <a:off x="3813" y="3392"/>
                <a:ext cx="192"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5" name="Text Box 473"/>
              <p:cNvSpPr txBox="1">
                <a:spLocks noChangeArrowheads="1"/>
              </p:cNvSpPr>
              <p:nvPr/>
            </p:nvSpPr>
            <p:spPr bwMode="auto">
              <a:xfrm>
                <a:off x="4023" y="3186"/>
                <a:ext cx="144" cy="291"/>
              </a:xfrm>
              <a:prstGeom prst="rect">
                <a:avLst/>
              </a:prstGeom>
              <a:noFill/>
              <a:ln w="9525">
                <a:noFill/>
                <a:miter lim="800000"/>
                <a:headEnd/>
                <a:tailEnd/>
              </a:ln>
              <a:effectLst/>
            </p:spPr>
            <p:txBody>
              <a:bodyPr>
                <a:spAutoFit/>
              </a:bodyPr>
              <a:lstStyle/>
              <a:p>
                <a:pPr algn="ctr">
                  <a:spcBef>
                    <a:spcPct val="50000"/>
                  </a:spcBef>
                  <a:buFontTx/>
                  <a:buNone/>
                </a:pPr>
                <a:r>
                  <a:rPr lang="en-US" sz="2400" b="1" dirty="0"/>
                  <a:t>d</a:t>
                </a:r>
                <a:endParaRPr lang="en-US" sz="2400" dirty="0"/>
              </a:p>
            </p:txBody>
          </p:sp>
        </p:grpSp>
      </p:grpSp>
      <p:grpSp>
        <p:nvGrpSpPr>
          <p:cNvPr id="43" name="Group 42"/>
          <p:cNvGrpSpPr/>
          <p:nvPr/>
        </p:nvGrpSpPr>
        <p:grpSpPr>
          <a:xfrm>
            <a:off x="3347752" y="1314448"/>
            <a:ext cx="2558790" cy="1841726"/>
            <a:chOff x="3347752" y="1314448"/>
            <a:chExt cx="2558790" cy="1841726"/>
          </a:xfrm>
        </p:grpSpPr>
        <p:sp>
          <p:nvSpPr>
            <p:cNvPr id="18895" name="Oval 463"/>
            <p:cNvSpPr>
              <a:spLocks noChangeArrowheads="1"/>
            </p:cNvSpPr>
            <p:nvPr/>
          </p:nvSpPr>
          <p:spPr bwMode="auto">
            <a:xfrm>
              <a:off x="3347752" y="2805336"/>
              <a:ext cx="158750" cy="136525"/>
            </a:xfrm>
            <a:prstGeom prst="ellipse">
              <a:avLst/>
            </a:prstGeom>
            <a:solidFill>
              <a:srgbClr val="C00000"/>
            </a:solidFill>
            <a:ln w="9525">
              <a:noFill/>
              <a:round/>
              <a:headEnd/>
              <a:tailEnd/>
            </a:ln>
            <a:effectLst/>
          </p:spPr>
          <p:txBody>
            <a:bodyPr wrap="none" anchor="ctr"/>
            <a:lstStyle/>
            <a:p>
              <a:endParaRPr lang="en-AU"/>
            </a:p>
          </p:txBody>
        </p:sp>
        <p:sp>
          <p:nvSpPr>
            <p:cNvPr id="18896" name="Text Box 464"/>
            <p:cNvSpPr txBox="1">
              <a:spLocks noChangeArrowheads="1"/>
            </p:cNvSpPr>
            <p:nvPr/>
          </p:nvSpPr>
          <p:spPr bwMode="auto">
            <a:xfrm>
              <a:off x="3422365" y="2694211"/>
              <a:ext cx="914400" cy="461963"/>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002060"/>
                  </a:solidFill>
                </a:rPr>
                <a:t>G</a:t>
              </a:r>
              <a:endParaRPr lang="en-US" sz="2400" dirty="0">
                <a:solidFill>
                  <a:srgbClr val="002060"/>
                </a:solidFill>
              </a:endParaRPr>
            </a:p>
          </p:txBody>
        </p:sp>
        <p:cxnSp>
          <p:nvCxnSpPr>
            <p:cNvPr id="134" name="Straight Arrow Connector 133"/>
            <p:cNvCxnSpPr/>
            <p:nvPr/>
          </p:nvCxnSpPr>
          <p:spPr>
            <a:xfrm flipH="1">
              <a:off x="3471698" y="1609415"/>
              <a:ext cx="1154401" cy="1214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36" name="Text Box 475"/>
            <p:cNvSpPr txBox="1">
              <a:spLocks noChangeArrowheads="1"/>
            </p:cNvSpPr>
            <p:nvPr/>
          </p:nvSpPr>
          <p:spPr bwMode="auto">
            <a:xfrm>
              <a:off x="4653072" y="1314448"/>
              <a:ext cx="1253470" cy="646331"/>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smtClean="0">
                  <a:solidFill>
                    <a:srgbClr val="002060"/>
                  </a:solidFill>
                </a:rPr>
                <a:t>Centre of mass (G)</a:t>
              </a:r>
              <a:endParaRPr lang="en-US" dirty="0">
                <a:solidFill>
                  <a:srgbClr val="002060"/>
                </a:solidFill>
              </a:endParaRPr>
            </a:p>
          </p:txBody>
        </p:sp>
      </p:grpSp>
      <p:sp>
        <p:nvSpPr>
          <p:cNvPr id="140" name="Title 5"/>
          <p:cNvSpPr txBox="1">
            <a:spLocks/>
          </p:cNvSpPr>
          <p:nvPr/>
        </p:nvSpPr>
        <p:spPr>
          <a:xfrm>
            <a:off x="685347" y="27564"/>
            <a:ext cx="776532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Torque</a:t>
            </a:r>
            <a:endParaRPr lang="en-AU" dirty="0">
              <a:latin typeface="+mn-lt"/>
            </a:endParaRPr>
          </a:p>
        </p:txBody>
      </p:sp>
      <p:grpSp>
        <p:nvGrpSpPr>
          <p:cNvPr id="143" name="Group 254"/>
          <p:cNvGrpSpPr>
            <a:grpSpLocks/>
          </p:cNvGrpSpPr>
          <p:nvPr/>
        </p:nvGrpSpPr>
        <p:grpSpPr bwMode="auto">
          <a:xfrm rot="20520000">
            <a:off x="1539277" y="1441847"/>
            <a:ext cx="685800" cy="949325"/>
            <a:chOff x="384" y="2448"/>
            <a:chExt cx="624" cy="1510"/>
          </a:xfrm>
        </p:grpSpPr>
        <p:sp>
          <p:nvSpPr>
            <p:cNvPr id="144" name="Oval 255"/>
            <p:cNvSpPr>
              <a:spLocks noChangeArrowheads="1"/>
            </p:cNvSpPr>
            <p:nvPr/>
          </p:nvSpPr>
          <p:spPr bwMode="auto">
            <a:xfrm>
              <a:off x="742" y="3124"/>
              <a:ext cx="177" cy="609"/>
            </a:xfrm>
            <a:prstGeom prst="ellipse">
              <a:avLst/>
            </a:prstGeom>
            <a:solidFill>
              <a:schemeClr val="accent1"/>
            </a:solidFill>
            <a:ln w="9525">
              <a:noFill/>
              <a:round/>
              <a:headEnd/>
              <a:tailEnd/>
            </a:ln>
            <a:effectLst/>
          </p:spPr>
          <p:txBody>
            <a:bodyPr wrap="none" anchor="ctr"/>
            <a:lstStyle/>
            <a:p>
              <a:endParaRPr lang="en-AU"/>
            </a:p>
          </p:txBody>
        </p:sp>
        <p:sp>
          <p:nvSpPr>
            <p:cNvPr id="145" name="Oval 256"/>
            <p:cNvSpPr>
              <a:spLocks noChangeArrowheads="1"/>
            </p:cNvSpPr>
            <p:nvPr/>
          </p:nvSpPr>
          <p:spPr bwMode="auto">
            <a:xfrm rot="1200000">
              <a:off x="528" y="3552"/>
              <a:ext cx="354" cy="203"/>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46" name="Oval 257"/>
            <p:cNvSpPr>
              <a:spLocks noChangeArrowheads="1"/>
            </p:cNvSpPr>
            <p:nvPr/>
          </p:nvSpPr>
          <p:spPr bwMode="auto">
            <a:xfrm>
              <a:off x="528" y="3552"/>
              <a:ext cx="89" cy="406"/>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47" name="Oval 258"/>
            <p:cNvSpPr>
              <a:spLocks noChangeArrowheads="1"/>
            </p:cNvSpPr>
            <p:nvPr/>
          </p:nvSpPr>
          <p:spPr bwMode="auto">
            <a:xfrm>
              <a:off x="384" y="3888"/>
              <a:ext cx="222" cy="68"/>
            </a:xfrm>
            <a:prstGeom prst="ellipse">
              <a:avLst/>
            </a:prstGeom>
            <a:solidFill>
              <a:schemeClr val="tx1"/>
            </a:solidFill>
            <a:ln w="9525">
              <a:solidFill>
                <a:schemeClr val="tx1"/>
              </a:solidFill>
              <a:round/>
              <a:headEnd/>
              <a:tailEnd/>
            </a:ln>
            <a:effectLst/>
          </p:spPr>
          <p:txBody>
            <a:bodyPr wrap="none" anchor="ctr"/>
            <a:lstStyle/>
            <a:p>
              <a:endParaRPr lang="en-AU"/>
            </a:p>
          </p:txBody>
        </p:sp>
        <p:sp>
          <p:nvSpPr>
            <p:cNvPr id="148" name="Oval 259"/>
            <p:cNvSpPr>
              <a:spLocks noChangeArrowheads="1"/>
            </p:cNvSpPr>
            <p:nvPr/>
          </p:nvSpPr>
          <p:spPr bwMode="auto">
            <a:xfrm rot="1200000">
              <a:off x="890" y="2857"/>
              <a:ext cx="88" cy="405"/>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49" name="Oval 260"/>
            <p:cNvSpPr>
              <a:spLocks noChangeArrowheads="1"/>
            </p:cNvSpPr>
            <p:nvPr/>
          </p:nvSpPr>
          <p:spPr bwMode="auto">
            <a:xfrm>
              <a:off x="964" y="2583"/>
              <a:ext cx="44" cy="338"/>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0" name="Oval 261"/>
            <p:cNvSpPr>
              <a:spLocks noChangeArrowheads="1"/>
            </p:cNvSpPr>
            <p:nvPr/>
          </p:nvSpPr>
          <p:spPr bwMode="auto">
            <a:xfrm>
              <a:off x="964" y="2448"/>
              <a:ext cx="44" cy="135"/>
            </a:xfrm>
            <a:prstGeom prst="ellipse">
              <a:avLst/>
            </a:prstGeom>
            <a:solidFill>
              <a:srgbClr val="FFCCFF"/>
            </a:solidFill>
            <a:ln w="9525">
              <a:noFill/>
              <a:round/>
              <a:headEnd/>
              <a:tailEnd/>
            </a:ln>
            <a:effectLst/>
          </p:spPr>
          <p:txBody>
            <a:bodyPr wrap="none" anchor="ctr"/>
            <a:lstStyle/>
            <a:p>
              <a:endParaRPr lang="en-AU"/>
            </a:p>
          </p:txBody>
        </p:sp>
        <p:sp>
          <p:nvSpPr>
            <p:cNvPr id="151" name="AutoShape 262"/>
            <p:cNvSpPr>
              <a:spLocks noChangeArrowheads="1"/>
            </p:cNvSpPr>
            <p:nvPr/>
          </p:nvSpPr>
          <p:spPr bwMode="auto">
            <a:xfrm>
              <a:off x="749" y="2931"/>
              <a:ext cx="144"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grpSp>
      <p:grpSp>
        <p:nvGrpSpPr>
          <p:cNvPr id="152" name="Group 253"/>
          <p:cNvGrpSpPr>
            <a:grpSpLocks/>
          </p:cNvGrpSpPr>
          <p:nvPr/>
        </p:nvGrpSpPr>
        <p:grpSpPr bwMode="auto">
          <a:xfrm rot="20520000">
            <a:off x="1234477" y="1670447"/>
            <a:ext cx="685800" cy="949325"/>
            <a:chOff x="384" y="2448"/>
            <a:chExt cx="624" cy="1510"/>
          </a:xfrm>
        </p:grpSpPr>
        <p:sp>
          <p:nvSpPr>
            <p:cNvPr id="153" name="Oval 238"/>
            <p:cNvSpPr>
              <a:spLocks noChangeArrowheads="1"/>
            </p:cNvSpPr>
            <p:nvPr/>
          </p:nvSpPr>
          <p:spPr bwMode="auto">
            <a:xfrm>
              <a:off x="742" y="3124"/>
              <a:ext cx="177" cy="609"/>
            </a:xfrm>
            <a:prstGeom prst="ellipse">
              <a:avLst/>
            </a:prstGeom>
            <a:solidFill>
              <a:schemeClr val="accent1"/>
            </a:solidFill>
            <a:ln w="9525">
              <a:noFill/>
              <a:round/>
              <a:headEnd/>
              <a:tailEnd/>
            </a:ln>
            <a:effectLst/>
          </p:spPr>
          <p:txBody>
            <a:bodyPr wrap="none" anchor="ctr"/>
            <a:lstStyle/>
            <a:p>
              <a:endParaRPr lang="en-AU"/>
            </a:p>
          </p:txBody>
        </p:sp>
        <p:sp>
          <p:nvSpPr>
            <p:cNvPr id="154" name="Oval 239"/>
            <p:cNvSpPr>
              <a:spLocks noChangeArrowheads="1"/>
            </p:cNvSpPr>
            <p:nvPr/>
          </p:nvSpPr>
          <p:spPr bwMode="auto">
            <a:xfrm rot="1200000">
              <a:off x="528" y="3552"/>
              <a:ext cx="354" cy="203"/>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55" name="Oval 241"/>
            <p:cNvSpPr>
              <a:spLocks noChangeArrowheads="1"/>
            </p:cNvSpPr>
            <p:nvPr/>
          </p:nvSpPr>
          <p:spPr bwMode="auto">
            <a:xfrm>
              <a:off x="528" y="3552"/>
              <a:ext cx="89" cy="406"/>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56" name="Oval 242"/>
            <p:cNvSpPr>
              <a:spLocks noChangeArrowheads="1"/>
            </p:cNvSpPr>
            <p:nvPr/>
          </p:nvSpPr>
          <p:spPr bwMode="auto">
            <a:xfrm>
              <a:off x="384" y="3888"/>
              <a:ext cx="222" cy="68"/>
            </a:xfrm>
            <a:prstGeom prst="ellipse">
              <a:avLst/>
            </a:prstGeom>
            <a:solidFill>
              <a:schemeClr val="tx1"/>
            </a:solidFill>
            <a:ln w="9525">
              <a:solidFill>
                <a:schemeClr val="tx1"/>
              </a:solidFill>
              <a:round/>
              <a:headEnd/>
              <a:tailEnd/>
            </a:ln>
            <a:effectLst/>
          </p:spPr>
          <p:txBody>
            <a:bodyPr wrap="none" anchor="ctr"/>
            <a:lstStyle/>
            <a:p>
              <a:endParaRPr lang="en-AU"/>
            </a:p>
          </p:txBody>
        </p:sp>
        <p:sp>
          <p:nvSpPr>
            <p:cNvPr id="157" name="Oval 243"/>
            <p:cNvSpPr>
              <a:spLocks noChangeArrowheads="1"/>
            </p:cNvSpPr>
            <p:nvPr/>
          </p:nvSpPr>
          <p:spPr bwMode="auto">
            <a:xfrm rot="1200000">
              <a:off x="890" y="2857"/>
              <a:ext cx="88" cy="405"/>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8" name="Oval 246"/>
            <p:cNvSpPr>
              <a:spLocks noChangeArrowheads="1"/>
            </p:cNvSpPr>
            <p:nvPr/>
          </p:nvSpPr>
          <p:spPr bwMode="auto">
            <a:xfrm>
              <a:off x="964" y="2583"/>
              <a:ext cx="44" cy="338"/>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9" name="Oval 247"/>
            <p:cNvSpPr>
              <a:spLocks noChangeArrowheads="1"/>
            </p:cNvSpPr>
            <p:nvPr/>
          </p:nvSpPr>
          <p:spPr bwMode="auto">
            <a:xfrm>
              <a:off x="964" y="2448"/>
              <a:ext cx="44" cy="135"/>
            </a:xfrm>
            <a:prstGeom prst="ellipse">
              <a:avLst/>
            </a:prstGeom>
            <a:solidFill>
              <a:srgbClr val="FFCCFF"/>
            </a:solidFill>
            <a:ln w="9525">
              <a:noFill/>
              <a:round/>
              <a:headEnd/>
              <a:tailEnd/>
            </a:ln>
            <a:effectLst/>
          </p:spPr>
          <p:txBody>
            <a:bodyPr wrap="none" anchor="ctr"/>
            <a:lstStyle/>
            <a:p>
              <a:endParaRPr lang="en-AU"/>
            </a:p>
          </p:txBody>
        </p:sp>
        <p:sp>
          <p:nvSpPr>
            <p:cNvPr id="160" name="AutoShape 251"/>
            <p:cNvSpPr>
              <a:spLocks noChangeArrowheads="1"/>
            </p:cNvSpPr>
            <p:nvPr/>
          </p:nvSpPr>
          <p:spPr bwMode="auto">
            <a:xfrm>
              <a:off x="749" y="2931"/>
              <a:ext cx="144"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grpSp>
      <p:grpSp>
        <p:nvGrpSpPr>
          <p:cNvPr id="162" name="Group 461"/>
          <p:cNvGrpSpPr>
            <a:grpSpLocks/>
          </p:cNvGrpSpPr>
          <p:nvPr/>
        </p:nvGrpSpPr>
        <p:grpSpPr bwMode="auto">
          <a:xfrm rot="19800000">
            <a:off x="1777715" y="1341661"/>
            <a:ext cx="3140075" cy="3200400"/>
            <a:chOff x="1344" y="480"/>
            <a:chExt cx="1978" cy="2016"/>
          </a:xfrm>
        </p:grpSpPr>
        <p:grpSp>
          <p:nvGrpSpPr>
            <p:cNvPr id="163" name="Group 452"/>
            <p:cNvGrpSpPr>
              <a:grpSpLocks/>
            </p:cNvGrpSpPr>
            <p:nvPr/>
          </p:nvGrpSpPr>
          <p:grpSpPr bwMode="auto">
            <a:xfrm>
              <a:off x="1344" y="624"/>
              <a:ext cx="1978" cy="1872"/>
              <a:chOff x="1344" y="624"/>
              <a:chExt cx="1978" cy="1872"/>
            </a:xfrm>
          </p:grpSpPr>
          <p:grpSp>
            <p:nvGrpSpPr>
              <p:cNvPr id="168" name="Group 447"/>
              <p:cNvGrpSpPr>
                <a:grpSpLocks/>
              </p:cNvGrpSpPr>
              <p:nvPr/>
            </p:nvGrpSpPr>
            <p:grpSpPr bwMode="auto">
              <a:xfrm>
                <a:off x="1344" y="624"/>
                <a:ext cx="1872" cy="1872"/>
                <a:chOff x="1344" y="624"/>
                <a:chExt cx="1872" cy="1872"/>
              </a:xfrm>
            </p:grpSpPr>
            <p:grpSp>
              <p:nvGrpSpPr>
                <p:cNvPr id="173" name="Group 419"/>
                <p:cNvGrpSpPr>
                  <a:grpSpLocks/>
                </p:cNvGrpSpPr>
                <p:nvPr/>
              </p:nvGrpSpPr>
              <p:grpSpPr bwMode="auto">
                <a:xfrm>
                  <a:off x="1344" y="624"/>
                  <a:ext cx="1872" cy="1872"/>
                  <a:chOff x="1344" y="624"/>
                  <a:chExt cx="1872" cy="1872"/>
                </a:xfrm>
              </p:grpSpPr>
              <p:grpSp>
                <p:nvGrpSpPr>
                  <p:cNvPr id="198" name="Group 387"/>
                  <p:cNvGrpSpPr>
                    <a:grpSpLocks/>
                  </p:cNvGrpSpPr>
                  <p:nvPr/>
                </p:nvGrpSpPr>
                <p:grpSpPr bwMode="auto">
                  <a:xfrm>
                    <a:off x="1344" y="624"/>
                    <a:ext cx="1872" cy="1872"/>
                    <a:chOff x="1344" y="624"/>
                    <a:chExt cx="1872" cy="1872"/>
                  </a:xfrm>
                </p:grpSpPr>
                <p:grpSp>
                  <p:nvGrpSpPr>
                    <p:cNvPr id="226" name="Group 385"/>
                    <p:cNvGrpSpPr>
                      <a:grpSpLocks/>
                    </p:cNvGrpSpPr>
                    <p:nvPr/>
                  </p:nvGrpSpPr>
                  <p:grpSpPr bwMode="auto">
                    <a:xfrm>
                      <a:off x="1344" y="624"/>
                      <a:ext cx="1872" cy="1872"/>
                      <a:chOff x="1344" y="624"/>
                      <a:chExt cx="1872" cy="1872"/>
                    </a:xfrm>
                  </p:grpSpPr>
                  <p:grpSp>
                    <p:nvGrpSpPr>
                      <p:cNvPr id="228" name="Group 381"/>
                      <p:cNvGrpSpPr>
                        <a:grpSpLocks/>
                      </p:cNvGrpSpPr>
                      <p:nvPr/>
                    </p:nvGrpSpPr>
                    <p:grpSpPr bwMode="auto">
                      <a:xfrm>
                        <a:off x="1344" y="624"/>
                        <a:ext cx="1872" cy="1872"/>
                        <a:chOff x="1344" y="624"/>
                        <a:chExt cx="1872" cy="1872"/>
                      </a:xfrm>
                    </p:grpSpPr>
                    <p:grpSp>
                      <p:nvGrpSpPr>
                        <p:cNvPr id="231" name="Group 377"/>
                        <p:cNvGrpSpPr>
                          <a:grpSpLocks/>
                        </p:cNvGrpSpPr>
                        <p:nvPr/>
                      </p:nvGrpSpPr>
                      <p:grpSpPr bwMode="auto">
                        <a:xfrm>
                          <a:off x="1344" y="624"/>
                          <a:ext cx="1872" cy="1872"/>
                          <a:chOff x="1344" y="624"/>
                          <a:chExt cx="1872" cy="1872"/>
                        </a:xfrm>
                      </p:grpSpPr>
                      <p:grpSp>
                        <p:nvGrpSpPr>
                          <p:cNvPr id="233" name="Group 373"/>
                          <p:cNvGrpSpPr>
                            <a:grpSpLocks/>
                          </p:cNvGrpSpPr>
                          <p:nvPr/>
                        </p:nvGrpSpPr>
                        <p:grpSpPr bwMode="auto">
                          <a:xfrm>
                            <a:off x="1344" y="624"/>
                            <a:ext cx="1872" cy="1872"/>
                            <a:chOff x="1344" y="624"/>
                            <a:chExt cx="1872" cy="1872"/>
                          </a:xfrm>
                        </p:grpSpPr>
                        <p:grpSp>
                          <p:nvGrpSpPr>
                            <p:cNvPr id="236" name="Group 364"/>
                            <p:cNvGrpSpPr>
                              <a:grpSpLocks/>
                            </p:cNvGrpSpPr>
                            <p:nvPr/>
                          </p:nvGrpSpPr>
                          <p:grpSpPr bwMode="auto">
                            <a:xfrm>
                              <a:off x="1344" y="624"/>
                              <a:ext cx="1872" cy="1872"/>
                              <a:chOff x="1344" y="624"/>
                              <a:chExt cx="1872" cy="1872"/>
                            </a:xfrm>
                          </p:grpSpPr>
                          <p:grpSp>
                            <p:nvGrpSpPr>
                              <p:cNvPr id="245" name="Group 359"/>
                              <p:cNvGrpSpPr>
                                <a:grpSpLocks/>
                              </p:cNvGrpSpPr>
                              <p:nvPr/>
                            </p:nvGrpSpPr>
                            <p:grpSpPr bwMode="auto">
                              <a:xfrm>
                                <a:off x="1344" y="624"/>
                                <a:ext cx="1872" cy="1872"/>
                                <a:chOff x="1344" y="624"/>
                                <a:chExt cx="1872" cy="1872"/>
                              </a:xfrm>
                            </p:grpSpPr>
                            <p:grpSp>
                              <p:nvGrpSpPr>
                                <p:cNvPr id="249" name="Group 357"/>
                                <p:cNvGrpSpPr>
                                  <a:grpSpLocks/>
                                </p:cNvGrpSpPr>
                                <p:nvPr/>
                              </p:nvGrpSpPr>
                              <p:grpSpPr bwMode="auto">
                                <a:xfrm>
                                  <a:off x="1344" y="624"/>
                                  <a:ext cx="1824" cy="1872"/>
                                  <a:chOff x="1344" y="624"/>
                                  <a:chExt cx="1824" cy="1872"/>
                                </a:xfrm>
                              </p:grpSpPr>
                              <p:grpSp>
                                <p:nvGrpSpPr>
                                  <p:cNvPr id="251" name="Group 354"/>
                                  <p:cNvGrpSpPr>
                                    <a:grpSpLocks/>
                                  </p:cNvGrpSpPr>
                                  <p:nvPr/>
                                </p:nvGrpSpPr>
                                <p:grpSpPr bwMode="auto">
                                  <a:xfrm>
                                    <a:off x="1488" y="960"/>
                                    <a:ext cx="1680" cy="1536"/>
                                    <a:chOff x="1488" y="960"/>
                                    <a:chExt cx="1680" cy="1536"/>
                                  </a:xfrm>
                                </p:grpSpPr>
                                <p:grpSp>
                                  <p:nvGrpSpPr>
                                    <p:cNvPr id="255" name="Group 337"/>
                                    <p:cNvGrpSpPr>
                                      <a:grpSpLocks/>
                                    </p:cNvGrpSpPr>
                                    <p:nvPr/>
                                  </p:nvGrpSpPr>
                                  <p:grpSpPr bwMode="auto">
                                    <a:xfrm rot="20520000">
                                      <a:off x="1872" y="2016"/>
                                      <a:ext cx="288" cy="480"/>
                                      <a:chOff x="3408" y="3216"/>
                                      <a:chExt cx="288" cy="480"/>
                                    </a:xfrm>
                                  </p:grpSpPr>
                                  <p:sp>
                                    <p:nvSpPr>
                                      <p:cNvPr id="266"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267"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268"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269"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270"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256" name="Group 338"/>
                                    <p:cNvGrpSpPr>
                                      <a:grpSpLocks/>
                                    </p:cNvGrpSpPr>
                                    <p:nvPr/>
                                  </p:nvGrpSpPr>
                                  <p:grpSpPr bwMode="auto">
                                    <a:xfrm rot="20520000">
                                      <a:off x="2880" y="1680"/>
                                      <a:ext cx="288" cy="480"/>
                                      <a:chOff x="3408" y="3216"/>
                                      <a:chExt cx="288" cy="480"/>
                                    </a:xfrm>
                                  </p:grpSpPr>
                                  <p:sp>
                                    <p:nvSpPr>
                                      <p:cNvPr id="26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26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26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26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26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257"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258"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259"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260"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252" name="Group 356"/>
                                  <p:cNvGrpSpPr>
                                    <a:grpSpLocks/>
                                  </p:cNvGrpSpPr>
                                  <p:nvPr/>
                                </p:nvGrpSpPr>
                                <p:grpSpPr bwMode="auto">
                                  <a:xfrm>
                                    <a:off x="1344" y="624"/>
                                    <a:ext cx="1488" cy="461"/>
                                    <a:chOff x="2830" y="2678"/>
                                    <a:chExt cx="1488" cy="461"/>
                                  </a:xfrm>
                                </p:grpSpPr>
                                <p:sp>
                                  <p:nvSpPr>
                                    <p:cNvPr id="253"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254"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25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246" name="Group 363"/>
                              <p:cNvGrpSpPr>
                                <a:grpSpLocks/>
                              </p:cNvGrpSpPr>
                              <p:nvPr/>
                            </p:nvGrpSpPr>
                            <p:grpSpPr bwMode="auto">
                              <a:xfrm>
                                <a:off x="1584" y="768"/>
                                <a:ext cx="1008" cy="240"/>
                                <a:chOff x="3120" y="3744"/>
                                <a:chExt cx="1152" cy="384"/>
                              </a:xfrm>
                            </p:grpSpPr>
                            <p:sp>
                              <p:nvSpPr>
                                <p:cNvPr id="247"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248"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237" name="Group 372"/>
                            <p:cNvGrpSpPr>
                              <a:grpSpLocks/>
                            </p:cNvGrpSpPr>
                            <p:nvPr/>
                          </p:nvGrpSpPr>
                          <p:grpSpPr bwMode="auto">
                            <a:xfrm rot="20520000">
                              <a:off x="1968" y="1609"/>
                              <a:ext cx="864" cy="240"/>
                              <a:chOff x="3360" y="3168"/>
                              <a:chExt cx="912" cy="336"/>
                            </a:xfrm>
                          </p:grpSpPr>
                          <p:sp>
                            <p:nvSpPr>
                              <p:cNvPr id="238"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239"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240"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241"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242"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243"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244"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234"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235"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23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229"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23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227"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199" name="Group 418"/>
                  <p:cNvGrpSpPr>
                    <a:grpSpLocks/>
                  </p:cNvGrpSpPr>
                  <p:nvPr/>
                </p:nvGrpSpPr>
                <p:grpSpPr bwMode="auto">
                  <a:xfrm rot="20520000">
                    <a:off x="1824" y="1152"/>
                    <a:ext cx="194" cy="263"/>
                    <a:chOff x="3840" y="2592"/>
                    <a:chExt cx="768" cy="912"/>
                  </a:xfrm>
                </p:grpSpPr>
                <p:sp>
                  <p:nvSpPr>
                    <p:cNvPr id="20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06" name="Group 417"/>
                    <p:cNvGrpSpPr>
                      <a:grpSpLocks/>
                    </p:cNvGrpSpPr>
                    <p:nvPr/>
                  </p:nvGrpSpPr>
                  <p:grpSpPr bwMode="auto">
                    <a:xfrm>
                      <a:off x="3840" y="2592"/>
                      <a:ext cx="768" cy="912"/>
                      <a:chOff x="4128" y="2640"/>
                      <a:chExt cx="768" cy="912"/>
                    </a:xfrm>
                  </p:grpSpPr>
                  <p:sp>
                    <p:nvSpPr>
                      <p:cNvPr id="207"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08" name="Group 414"/>
                      <p:cNvGrpSpPr>
                        <a:grpSpLocks/>
                      </p:cNvGrpSpPr>
                      <p:nvPr/>
                    </p:nvGrpSpPr>
                    <p:grpSpPr bwMode="auto">
                      <a:xfrm>
                        <a:off x="4224" y="2640"/>
                        <a:ext cx="624" cy="720"/>
                        <a:chOff x="4224" y="2640"/>
                        <a:chExt cx="624" cy="720"/>
                      </a:xfrm>
                    </p:grpSpPr>
                    <p:grpSp>
                      <p:nvGrpSpPr>
                        <p:cNvPr id="210" name="Group 411"/>
                        <p:cNvGrpSpPr>
                          <a:grpSpLocks/>
                        </p:cNvGrpSpPr>
                        <p:nvPr/>
                      </p:nvGrpSpPr>
                      <p:grpSpPr bwMode="auto">
                        <a:xfrm>
                          <a:off x="4272" y="2640"/>
                          <a:ext cx="576" cy="720"/>
                          <a:chOff x="4272" y="2640"/>
                          <a:chExt cx="576" cy="720"/>
                        </a:xfrm>
                      </p:grpSpPr>
                      <p:grpSp>
                        <p:nvGrpSpPr>
                          <p:cNvPr id="213" name="Group 407"/>
                          <p:cNvGrpSpPr>
                            <a:grpSpLocks/>
                          </p:cNvGrpSpPr>
                          <p:nvPr/>
                        </p:nvGrpSpPr>
                        <p:grpSpPr bwMode="auto">
                          <a:xfrm>
                            <a:off x="4272" y="2640"/>
                            <a:ext cx="576" cy="720"/>
                            <a:chOff x="4272" y="2640"/>
                            <a:chExt cx="576" cy="720"/>
                          </a:xfrm>
                        </p:grpSpPr>
                        <p:grpSp>
                          <p:nvGrpSpPr>
                            <p:cNvPr id="216" name="Group 402"/>
                            <p:cNvGrpSpPr>
                              <a:grpSpLocks/>
                            </p:cNvGrpSpPr>
                            <p:nvPr/>
                          </p:nvGrpSpPr>
                          <p:grpSpPr bwMode="auto">
                            <a:xfrm>
                              <a:off x="4272" y="2832"/>
                              <a:ext cx="528" cy="528"/>
                              <a:chOff x="4272" y="2832"/>
                              <a:chExt cx="528" cy="528"/>
                            </a:xfrm>
                          </p:grpSpPr>
                          <p:sp>
                            <p:nvSpPr>
                              <p:cNvPr id="219"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220"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221"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222"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223"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224"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225"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217"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218"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214"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215"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211"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212"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209"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00" name="Group 392"/>
                  <p:cNvGrpSpPr>
                    <a:grpSpLocks/>
                  </p:cNvGrpSpPr>
                  <p:nvPr/>
                </p:nvGrpSpPr>
                <p:grpSpPr bwMode="auto">
                  <a:xfrm rot="20520000">
                    <a:off x="1783" y="1342"/>
                    <a:ext cx="384" cy="96"/>
                    <a:chOff x="3408" y="3360"/>
                    <a:chExt cx="576" cy="336"/>
                  </a:xfrm>
                </p:grpSpPr>
                <p:grpSp>
                  <p:nvGrpSpPr>
                    <p:cNvPr id="201" name="Group 390"/>
                    <p:cNvGrpSpPr>
                      <a:grpSpLocks/>
                    </p:cNvGrpSpPr>
                    <p:nvPr/>
                  </p:nvGrpSpPr>
                  <p:grpSpPr bwMode="auto">
                    <a:xfrm>
                      <a:off x="3552" y="3360"/>
                      <a:ext cx="288" cy="240"/>
                      <a:chOff x="3552" y="3360"/>
                      <a:chExt cx="288" cy="240"/>
                    </a:xfrm>
                  </p:grpSpPr>
                  <p:sp>
                    <p:nvSpPr>
                      <p:cNvPr id="203"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204"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202"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174" name="Group 430"/>
                <p:cNvGrpSpPr>
                  <a:grpSpLocks/>
                </p:cNvGrpSpPr>
                <p:nvPr/>
              </p:nvGrpSpPr>
              <p:grpSpPr bwMode="auto">
                <a:xfrm rot="20520000">
                  <a:off x="1584" y="1392"/>
                  <a:ext cx="240" cy="144"/>
                  <a:chOff x="3456" y="3408"/>
                  <a:chExt cx="528" cy="240"/>
                </a:xfrm>
              </p:grpSpPr>
              <p:sp>
                <p:nvSpPr>
                  <p:cNvPr id="191"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9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93"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94"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95"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6"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7"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175" name="Group 431"/>
                <p:cNvGrpSpPr>
                  <a:grpSpLocks/>
                </p:cNvGrpSpPr>
                <p:nvPr/>
              </p:nvGrpSpPr>
              <p:grpSpPr bwMode="auto">
                <a:xfrm rot="20520000">
                  <a:off x="2592" y="1056"/>
                  <a:ext cx="240" cy="144"/>
                  <a:chOff x="3456" y="3408"/>
                  <a:chExt cx="528" cy="240"/>
                </a:xfrm>
              </p:grpSpPr>
              <p:sp>
                <p:nvSpPr>
                  <p:cNvPr id="18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176" name="Group 439"/>
                <p:cNvGrpSpPr>
                  <a:grpSpLocks/>
                </p:cNvGrpSpPr>
                <p:nvPr/>
              </p:nvGrpSpPr>
              <p:grpSpPr bwMode="auto">
                <a:xfrm rot="20520000">
                  <a:off x="2352" y="1056"/>
                  <a:ext cx="192" cy="236"/>
                  <a:chOff x="3456" y="3408"/>
                  <a:chExt cx="528" cy="240"/>
                </a:xfrm>
              </p:grpSpPr>
              <p:sp>
                <p:nvSpPr>
                  <p:cNvPr id="177"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78"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79"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0"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1"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2"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3"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169" name="Group 451"/>
              <p:cNvGrpSpPr>
                <a:grpSpLocks/>
              </p:cNvGrpSpPr>
              <p:nvPr/>
            </p:nvGrpSpPr>
            <p:grpSpPr bwMode="auto">
              <a:xfrm rot="20520000">
                <a:off x="1729" y="2046"/>
                <a:ext cx="1593" cy="141"/>
                <a:chOff x="2688" y="3696"/>
                <a:chExt cx="2064" cy="192"/>
              </a:xfrm>
            </p:grpSpPr>
            <p:sp>
              <p:nvSpPr>
                <p:cNvPr id="170"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71"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7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64"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5"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6"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7"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271" name="Group 461"/>
          <p:cNvGrpSpPr>
            <a:grpSpLocks/>
          </p:cNvGrpSpPr>
          <p:nvPr/>
        </p:nvGrpSpPr>
        <p:grpSpPr bwMode="auto">
          <a:xfrm rot="18900000">
            <a:off x="1323917" y="1483807"/>
            <a:ext cx="3140075" cy="3200400"/>
            <a:chOff x="1344" y="480"/>
            <a:chExt cx="1978" cy="2016"/>
          </a:xfrm>
        </p:grpSpPr>
        <p:grpSp>
          <p:nvGrpSpPr>
            <p:cNvPr id="272" name="Group 452"/>
            <p:cNvGrpSpPr>
              <a:grpSpLocks/>
            </p:cNvGrpSpPr>
            <p:nvPr/>
          </p:nvGrpSpPr>
          <p:grpSpPr bwMode="auto">
            <a:xfrm>
              <a:off x="1344" y="624"/>
              <a:ext cx="1978" cy="1872"/>
              <a:chOff x="1344" y="624"/>
              <a:chExt cx="1978" cy="1872"/>
            </a:xfrm>
          </p:grpSpPr>
          <p:grpSp>
            <p:nvGrpSpPr>
              <p:cNvPr id="277" name="Group 447"/>
              <p:cNvGrpSpPr>
                <a:grpSpLocks/>
              </p:cNvGrpSpPr>
              <p:nvPr/>
            </p:nvGrpSpPr>
            <p:grpSpPr bwMode="auto">
              <a:xfrm>
                <a:off x="1344" y="624"/>
                <a:ext cx="1872" cy="1872"/>
                <a:chOff x="1344" y="624"/>
                <a:chExt cx="1872" cy="1872"/>
              </a:xfrm>
            </p:grpSpPr>
            <p:grpSp>
              <p:nvGrpSpPr>
                <p:cNvPr id="282" name="Group 419"/>
                <p:cNvGrpSpPr>
                  <a:grpSpLocks/>
                </p:cNvGrpSpPr>
                <p:nvPr/>
              </p:nvGrpSpPr>
              <p:grpSpPr bwMode="auto">
                <a:xfrm>
                  <a:off x="1344" y="624"/>
                  <a:ext cx="1872" cy="1872"/>
                  <a:chOff x="1344" y="624"/>
                  <a:chExt cx="1872" cy="1872"/>
                </a:xfrm>
              </p:grpSpPr>
              <p:grpSp>
                <p:nvGrpSpPr>
                  <p:cNvPr id="307" name="Group 387"/>
                  <p:cNvGrpSpPr>
                    <a:grpSpLocks/>
                  </p:cNvGrpSpPr>
                  <p:nvPr/>
                </p:nvGrpSpPr>
                <p:grpSpPr bwMode="auto">
                  <a:xfrm>
                    <a:off x="1344" y="624"/>
                    <a:ext cx="1872" cy="1872"/>
                    <a:chOff x="1344" y="624"/>
                    <a:chExt cx="1872" cy="1872"/>
                  </a:xfrm>
                </p:grpSpPr>
                <p:grpSp>
                  <p:nvGrpSpPr>
                    <p:cNvPr id="335" name="Group 385"/>
                    <p:cNvGrpSpPr>
                      <a:grpSpLocks/>
                    </p:cNvGrpSpPr>
                    <p:nvPr/>
                  </p:nvGrpSpPr>
                  <p:grpSpPr bwMode="auto">
                    <a:xfrm>
                      <a:off x="1344" y="624"/>
                      <a:ext cx="1872" cy="1872"/>
                      <a:chOff x="1344" y="624"/>
                      <a:chExt cx="1872" cy="1872"/>
                    </a:xfrm>
                  </p:grpSpPr>
                  <p:grpSp>
                    <p:nvGrpSpPr>
                      <p:cNvPr id="337" name="Group 381"/>
                      <p:cNvGrpSpPr>
                        <a:grpSpLocks/>
                      </p:cNvGrpSpPr>
                      <p:nvPr/>
                    </p:nvGrpSpPr>
                    <p:grpSpPr bwMode="auto">
                      <a:xfrm>
                        <a:off x="1344" y="624"/>
                        <a:ext cx="1872" cy="1872"/>
                        <a:chOff x="1344" y="624"/>
                        <a:chExt cx="1872" cy="1872"/>
                      </a:xfrm>
                    </p:grpSpPr>
                    <p:grpSp>
                      <p:nvGrpSpPr>
                        <p:cNvPr id="340" name="Group 377"/>
                        <p:cNvGrpSpPr>
                          <a:grpSpLocks/>
                        </p:cNvGrpSpPr>
                        <p:nvPr/>
                      </p:nvGrpSpPr>
                      <p:grpSpPr bwMode="auto">
                        <a:xfrm>
                          <a:off x="1344" y="624"/>
                          <a:ext cx="1872" cy="1872"/>
                          <a:chOff x="1344" y="624"/>
                          <a:chExt cx="1872" cy="1872"/>
                        </a:xfrm>
                      </p:grpSpPr>
                      <p:grpSp>
                        <p:nvGrpSpPr>
                          <p:cNvPr id="342" name="Group 373"/>
                          <p:cNvGrpSpPr>
                            <a:grpSpLocks/>
                          </p:cNvGrpSpPr>
                          <p:nvPr/>
                        </p:nvGrpSpPr>
                        <p:grpSpPr bwMode="auto">
                          <a:xfrm>
                            <a:off x="1344" y="624"/>
                            <a:ext cx="1872" cy="1872"/>
                            <a:chOff x="1344" y="624"/>
                            <a:chExt cx="1872" cy="1872"/>
                          </a:xfrm>
                        </p:grpSpPr>
                        <p:grpSp>
                          <p:nvGrpSpPr>
                            <p:cNvPr id="345" name="Group 364"/>
                            <p:cNvGrpSpPr>
                              <a:grpSpLocks/>
                            </p:cNvGrpSpPr>
                            <p:nvPr/>
                          </p:nvGrpSpPr>
                          <p:grpSpPr bwMode="auto">
                            <a:xfrm>
                              <a:off x="1344" y="624"/>
                              <a:ext cx="1872" cy="1872"/>
                              <a:chOff x="1344" y="624"/>
                              <a:chExt cx="1872" cy="1872"/>
                            </a:xfrm>
                          </p:grpSpPr>
                          <p:grpSp>
                            <p:nvGrpSpPr>
                              <p:cNvPr id="354" name="Group 359"/>
                              <p:cNvGrpSpPr>
                                <a:grpSpLocks/>
                              </p:cNvGrpSpPr>
                              <p:nvPr/>
                            </p:nvGrpSpPr>
                            <p:grpSpPr bwMode="auto">
                              <a:xfrm>
                                <a:off x="1344" y="624"/>
                                <a:ext cx="1872" cy="1872"/>
                                <a:chOff x="1344" y="624"/>
                                <a:chExt cx="1872" cy="1872"/>
                              </a:xfrm>
                            </p:grpSpPr>
                            <p:grpSp>
                              <p:nvGrpSpPr>
                                <p:cNvPr id="358" name="Group 357"/>
                                <p:cNvGrpSpPr>
                                  <a:grpSpLocks/>
                                </p:cNvGrpSpPr>
                                <p:nvPr/>
                              </p:nvGrpSpPr>
                              <p:grpSpPr bwMode="auto">
                                <a:xfrm>
                                  <a:off x="1344" y="624"/>
                                  <a:ext cx="1824" cy="1872"/>
                                  <a:chOff x="1344" y="624"/>
                                  <a:chExt cx="1824" cy="1872"/>
                                </a:xfrm>
                              </p:grpSpPr>
                              <p:grpSp>
                                <p:nvGrpSpPr>
                                  <p:cNvPr id="360" name="Group 354"/>
                                  <p:cNvGrpSpPr>
                                    <a:grpSpLocks/>
                                  </p:cNvGrpSpPr>
                                  <p:nvPr/>
                                </p:nvGrpSpPr>
                                <p:grpSpPr bwMode="auto">
                                  <a:xfrm>
                                    <a:off x="1488" y="960"/>
                                    <a:ext cx="1680" cy="1536"/>
                                    <a:chOff x="1488" y="960"/>
                                    <a:chExt cx="1680" cy="1536"/>
                                  </a:xfrm>
                                </p:grpSpPr>
                                <p:grpSp>
                                  <p:nvGrpSpPr>
                                    <p:cNvPr id="364" name="Group 337"/>
                                    <p:cNvGrpSpPr>
                                      <a:grpSpLocks/>
                                    </p:cNvGrpSpPr>
                                    <p:nvPr/>
                                  </p:nvGrpSpPr>
                                  <p:grpSpPr bwMode="auto">
                                    <a:xfrm rot="20520000">
                                      <a:off x="1872" y="2016"/>
                                      <a:ext cx="288" cy="480"/>
                                      <a:chOff x="3408" y="3216"/>
                                      <a:chExt cx="288" cy="480"/>
                                    </a:xfrm>
                                  </p:grpSpPr>
                                  <p:sp>
                                    <p:nvSpPr>
                                      <p:cNvPr id="375"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376"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377"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378"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379"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365" name="Group 338"/>
                                    <p:cNvGrpSpPr>
                                      <a:grpSpLocks/>
                                    </p:cNvGrpSpPr>
                                    <p:nvPr/>
                                  </p:nvGrpSpPr>
                                  <p:grpSpPr bwMode="auto">
                                    <a:xfrm rot="20520000">
                                      <a:off x="2880" y="1680"/>
                                      <a:ext cx="288" cy="480"/>
                                      <a:chOff x="3408" y="3216"/>
                                      <a:chExt cx="288" cy="480"/>
                                    </a:xfrm>
                                  </p:grpSpPr>
                                  <p:sp>
                                    <p:nvSpPr>
                                      <p:cNvPr id="370"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371"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372"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373"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374"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366"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367"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368"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369"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361" name="Group 356"/>
                                  <p:cNvGrpSpPr>
                                    <a:grpSpLocks/>
                                  </p:cNvGrpSpPr>
                                  <p:nvPr/>
                                </p:nvGrpSpPr>
                                <p:grpSpPr bwMode="auto">
                                  <a:xfrm>
                                    <a:off x="1344" y="624"/>
                                    <a:ext cx="1488" cy="461"/>
                                    <a:chOff x="2830" y="2678"/>
                                    <a:chExt cx="1488" cy="461"/>
                                  </a:xfrm>
                                </p:grpSpPr>
                                <p:sp>
                                  <p:nvSpPr>
                                    <p:cNvPr id="362"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363"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359"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355" name="Group 363"/>
                              <p:cNvGrpSpPr>
                                <a:grpSpLocks/>
                              </p:cNvGrpSpPr>
                              <p:nvPr/>
                            </p:nvGrpSpPr>
                            <p:grpSpPr bwMode="auto">
                              <a:xfrm>
                                <a:off x="1584" y="768"/>
                                <a:ext cx="1008" cy="240"/>
                                <a:chOff x="3120" y="3744"/>
                                <a:chExt cx="1152" cy="384"/>
                              </a:xfrm>
                            </p:grpSpPr>
                            <p:sp>
                              <p:nvSpPr>
                                <p:cNvPr id="356"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357"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346" name="Group 372"/>
                            <p:cNvGrpSpPr>
                              <a:grpSpLocks/>
                            </p:cNvGrpSpPr>
                            <p:nvPr/>
                          </p:nvGrpSpPr>
                          <p:grpSpPr bwMode="auto">
                            <a:xfrm rot="20520000">
                              <a:off x="1968" y="1609"/>
                              <a:ext cx="864" cy="240"/>
                              <a:chOff x="3360" y="3168"/>
                              <a:chExt cx="912" cy="336"/>
                            </a:xfrm>
                          </p:grpSpPr>
                          <p:sp>
                            <p:nvSpPr>
                              <p:cNvPr id="34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34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34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35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35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35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35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343"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344"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341"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33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339"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336"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308" name="Group 418"/>
                  <p:cNvGrpSpPr>
                    <a:grpSpLocks/>
                  </p:cNvGrpSpPr>
                  <p:nvPr/>
                </p:nvGrpSpPr>
                <p:grpSpPr bwMode="auto">
                  <a:xfrm rot="20520000">
                    <a:off x="1824" y="1152"/>
                    <a:ext cx="194" cy="263"/>
                    <a:chOff x="3840" y="2592"/>
                    <a:chExt cx="768" cy="912"/>
                  </a:xfrm>
                </p:grpSpPr>
                <p:sp>
                  <p:nvSpPr>
                    <p:cNvPr id="314"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315" name="Group 417"/>
                    <p:cNvGrpSpPr>
                      <a:grpSpLocks/>
                    </p:cNvGrpSpPr>
                    <p:nvPr/>
                  </p:nvGrpSpPr>
                  <p:grpSpPr bwMode="auto">
                    <a:xfrm>
                      <a:off x="3840" y="2592"/>
                      <a:ext cx="768" cy="912"/>
                      <a:chOff x="4128" y="2640"/>
                      <a:chExt cx="768" cy="912"/>
                    </a:xfrm>
                  </p:grpSpPr>
                  <p:sp>
                    <p:nvSpPr>
                      <p:cNvPr id="316"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317" name="Group 414"/>
                      <p:cNvGrpSpPr>
                        <a:grpSpLocks/>
                      </p:cNvGrpSpPr>
                      <p:nvPr/>
                    </p:nvGrpSpPr>
                    <p:grpSpPr bwMode="auto">
                      <a:xfrm>
                        <a:off x="4224" y="2640"/>
                        <a:ext cx="624" cy="720"/>
                        <a:chOff x="4224" y="2640"/>
                        <a:chExt cx="624" cy="720"/>
                      </a:xfrm>
                    </p:grpSpPr>
                    <p:grpSp>
                      <p:nvGrpSpPr>
                        <p:cNvPr id="319" name="Group 411"/>
                        <p:cNvGrpSpPr>
                          <a:grpSpLocks/>
                        </p:cNvGrpSpPr>
                        <p:nvPr/>
                      </p:nvGrpSpPr>
                      <p:grpSpPr bwMode="auto">
                        <a:xfrm>
                          <a:off x="4272" y="2640"/>
                          <a:ext cx="576" cy="720"/>
                          <a:chOff x="4272" y="2640"/>
                          <a:chExt cx="576" cy="720"/>
                        </a:xfrm>
                      </p:grpSpPr>
                      <p:grpSp>
                        <p:nvGrpSpPr>
                          <p:cNvPr id="322" name="Group 407"/>
                          <p:cNvGrpSpPr>
                            <a:grpSpLocks/>
                          </p:cNvGrpSpPr>
                          <p:nvPr/>
                        </p:nvGrpSpPr>
                        <p:grpSpPr bwMode="auto">
                          <a:xfrm>
                            <a:off x="4272" y="2640"/>
                            <a:ext cx="576" cy="720"/>
                            <a:chOff x="4272" y="2640"/>
                            <a:chExt cx="576" cy="720"/>
                          </a:xfrm>
                        </p:grpSpPr>
                        <p:grpSp>
                          <p:nvGrpSpPr>
                            <p:cNvPr id="325" name="Group 402"/>
                            <p:cNvGrpSpPr>
                              <a:grpSpLocks/>
                            </p:cNvGrpSpPr>
                            <p:nvPr/>
                          </p:nvGrpSpPr>
                          <p:grpSpPr bwMode="auto">
                            <a:xfrm>
                              <a:off x="4272" y="2832"/>
                              <a:ext cx="528" cy="528"/>
                              <a:chOff x="4272" y="2832"/>
                              <a:chExt cx="528" cy="528"/>
                            </a:xfrm>
                          </p:grpSpPr>
                          <p:sp>
                            <p:nvSpPr>
                              <p:cNvPr id="328"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329"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330"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331"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332"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333"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334"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32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32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323"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324"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320"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321"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318"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309" name="Group 392"/>
                  <p:cNvGrpSpPr>
                    <a:grpSpLocks/>
                  </p:cNvGrpSpPr>
                  <p:nvPr/>
                </p:nvGrpSpPr>
                <p:grpSpPr bwMode="auto">
                  <a:xfrm rot="20520000">
                    <a:off x="1783" y="1342"/>
                    <a:ext cx="384" cy="96"/>
                    <a:chOff x="3408" y="3360"/>
                    <a:chExt cx="576" cy="336"/>
                  </a:xfrm>
                </p:grpSpPr>
                <p:grpSp>
                  <p:nvGrpSpPr>
                    <p:cNvPr id="310" name="Group 390"/>
                    <p:cNvGrpSpPr>
                      <a:grpSpLocks/>
                    </p:cNvGrpSpPr>
                    <p:nvPr/>
                  </p:nvGrpSpPr>
                  <p:grpSpPr bwMode="auto">
                    <a:xfrm>
                      <a:off x="3552" y="3360"/>
                      <a:ext cx="288" cy="240"/>
                      <a:chOff x="3552" y="3360"/>
                      <a:chExt cx="288" cy="240"/>
                    </a:xfrm>
                  </p:grpSpPr>
                  <p:sp>
                    <p:nvSpPr>
                      <p:cNvPr id="312"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313"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311"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3" name="Group 430"/>
                <p:cNvGrpSpPr>
                  <a:grpSpLocks/>
                </p:cNvGrpSpPr>
                <p:nvPr/>
              </p:nvGrpSpPr>
              <p:grpSpPr bwMode="auto">
                <a:xfrm rot="20520000">
                  <a:off x="1584" y="1392"/>
                  <a:ext cx="240" cy="144"/>
                  <a:chOff x="3456" y="3408"/>
                  <a:chExt cx="528" cy="240"/>
                </a:xfrm>
              </p:grpSpPr>
              <p:sp>
                <p:nvSpPr>
                  <p:cNvPr id="300"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301"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302"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03"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04"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305"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306"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84" name="Group 431"/>
                <p:cNvGrpSpPr>
                  <a:grpSpLocks/>
                </p:cNvGrpSpPr>
                <p:nvPr/>
              </p:nvGrpSpPr>
              <p:grpSpPr bwMode="auto">
                <a:xfrm rot="20520000">
                  <a:off x="2592" y="1056"/>
                  <a:ext cx="240" cy="144"/>
                  <a:chOff x="3456" y="3408"/>
                  <a:chExt cx="528" cy="240"/>
                </a:xfrm>
              </p:grpSpPr>
              <p:sp>
                <p:nvSpPr>
                  <p:cNvPr id="293"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294"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295"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6"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7"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8"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9"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85" name="Group 439"/>
                <p:cNvGrpSpPr>
                  <a:grpSpLocks/>
                </p:cNvGrpSpPr>
                <p:nvPr/>
              </p:nvGrpSpPr>
              <p:grpSpPr bwMode="auto">
                <a:xfrm rot="20520000">
                  <a:off x="2352" y="1056"/>
                  <a:ext cx="192" cy="236"/>
                  <a:chOff x="3456" y="3408"/>
                  <a:chExt cx="528" cy="240"/>
                </a:xfrm>
              </p:grpSpPr>
              <p:sp>
                <p:nvSpPr>
                  <p:cNvPr id="286"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287"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88"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89"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0"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1"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2"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278" name="Group 451"/>
              <p:cNvGrpSpPr>
                <a:grpSpLocks/>
              </p:cNvGrpSpPr>
              <p:nvPr/>
            </p:nvGrpSpPr>
            <p:grpSpPr bwMode="auto">
              <a:xfrm rot="20520000">
                <a:off x="1729" y="2046"/>
                <a:ext cx="1593" cy="141"/>
                <a:chOff x="2688" y="3696"/>
                <a:chExt cx="2064" cy="192"/>
              </a:xfrm>
            </p:grpSpPr>
            <p:sp>
              <p:nvSpPr>
                <p:cNvPr id="279"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2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281"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273"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4"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5"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6"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380" name="Group 461"/>
          <p:cNvGrpSpPr>
            <a:grpSpLocks/>
          </p:cNvGrpSpPr>
          <p:nvPr/>
        </p:nvGrpSpPr>
        <p:grpSpPr bwMode="auto">
          <a:xfrm rot="18000000">
            <a:off x="946227" y="1739342"/>
            <a:ext cx="3140075" cy="3200400"/>
            <a:chOff x="1344" y="480"/>
            <a:chExt cx="1978" cy="2016"/>
          </a:xfrm>
        </p:grpSpPr>
        <p:grpSp>
          <p:nvGrpSpPr>
            <p:cNvPr id="381" name="Group 452"/>
            <p:cNvGrpSpPr>
              <a:grpSpLocks/>
            </p:cNvGrpSpPr>
            <p:nvPr/>
          </p:nvGrpSpPr>
          <p:grpSpPr bwMode="auto">
            <a:xfrm>
              <a:off x="1344" y="624"/>
              <a:ext cx="1978" cy="1872"/>
              <a:chOff x="1344" y="624"/>
              <a:chExt cx="1978" cy="1872"/>
            </a:xfrm>
          </p:grpSpPr>
          <p:grpSp>
            <p:nvGrpSpPr>
              <p:cNvPr id="386" name="Group 447"/>
              <p:cNvGrpSpPr>
                <a:grpSpLocks/>
              </p:cNvGrpSpPr>
              <p:nvPr/>
            </p:nvGrpSpPr>
            <p:grpSpPr bwMode="auto">
              <a:xfrm>
                <a:off x="1344" y="624"/>
                <a:ext cx="1872" cy="1872"/>
                <a:chOff x="1344" y="624"/>
                <a:chExt cx="1872" cy="1872"/>
              </a:xfrm>
            </p:grpSpPr>
            <p:grpSp>
              <p:nvGrpSpPr>
                <p:cNvPr id="391" name="Group 419"/>
                <p:cNvGrpSpPr>
                  <a:grpSpLocks/>
                </p:cNvGrpSpPr>
                <p:nvPr/>
              </p:nvGrpSpPr>
              <p:grpSpPr bwMode="auto">
                <a:xfrm>
                  <a:off x="1344" y="624"/>
                  <a:ext cx="1872" cy="1872"/>
                  <a:chOff x="1344" y="624"/>
                  <a:chExt cx="1872" cy="1872"/>
                </a:xfrm>
              </p:grpSpPr>
              <p:grpSp>
                <p:nvGrpSpPr>
                  <p:cNvPr id="416" name="Group 387"/>
                  <p:cNvGrpSpPr>
                    <a:grpSpLocks/>
                  </p:cNvGrpSpPr>
                  <p:nvPr/>
                </p:nvGrpSpPr>
                <p:grpSpPr bwMode="auto">
                  <a:xfrm>
                    <a:off x="1344" y="624"/>
                    <a:ext cx="1872" cy="1872"/>
                    <a:chOff x="1344" y="624"/>
                    <a:chExt cx="1872" cy="1872"/>
                  </a:xfrm>
                </p:grpSpPr>
                <p:grpSp>
                  <p:nvGrpSpPr>
                    <p:cNvPr id="444" name="Group 385"/>
                    <p:cNvGrpSpPr>
                      <a:grpSpLocks/>
                    </p:cNvGrpSpPr>
                    <p:nvPr/>
                  </p:nvGrpSpPr>
                  <p:grpSpPr bwMode="auto">
                    <a:xfrm>
                      <a:off x="1344" y="624"/>
                      <a:ext cx="1872" cy="1872"/>
                      <a:chOff x="1344" y="624"/>
                      <a:chExt cx="1872" cy="1872"/>
                    </a:xfrm>
                  </p:grpSpPr>
                  <p:grpSp>
                    <p:nvGrpSpPr>
                      <p:cNvPr id="446" name="Group 381"/>
                      <p:cNvGrpSpPr>
                        <a:grpSpLocks/>
                      </p:cNvGrpSpPr>
                      <p:nvPr/>
                    </p:nvGrpSpPr>
                    <p:grpSpPr bwMode="auto">
                      <a:xfrm>
                        <a:off x="1344" y="624"/>
                        <a:ext cx="1872" cy="1872"/>
                        <a:chOff x="1344" y="624"/>
                        <a:chExt cx="1872" cy="1872"/>
                      </a:xfrm>
                    </p:grpSpPr>
                    <p:grpSp>
                      <p:nvGrpSpPr>
                        <p:cNvPr id="449" name="Group 377"/>
                        <p:cNvGrpSpPr>
                          <a:grpSpLocks/>
                        </p:cNvGrpSpPr>
                        <p:nvPr/>
                      </p:nvGrpSpPr>
                      <p:grpSpPr bwMode="auto">
                        <a:xfrm>
                          <a:off x="1344" y="624"/>
                          <a:ext cx="1872" cy="1872"/>
                          <a:chOff x="1344" y="624"/>
                          <a:chExt cx="1872" cy="1872"/>
                        </a:xfrm>
                      </p:grpSpPr>
                      <p:grpSp>
                        <p:nvGrpSpPr>
                          <p:cNvPr id="451" name="Group 373"/>
                          <p:cNvGrpSpPr>
                            <a:grpSpLocks/>
                          </p:cNvGrpSpPr>
                          <p:nvPr/>
                        </p:nvGrpSpPr>
                        <p:grpSpPr bwMode="auto">
                          <a:xfrm>
                            <a:off x="1344" y="624"/>
                            <a:ext cx="1872" cy="1872"/>
                            <a:chOff x="1344" y="624"/>
                            <a:chExt cx="1872" cy="1872"/>
                          </a:xfrm>
                        </p:grpSpPr>
                        <p:grpSp>
                          <p:nvGrpSpPr>
                            <p:cNvPr id="454" name="Group 364"/>
                            <p:cNvGrpSpPr>
                              <a:grpSpLocks/>
                            </p:cNvGrpSpPr>
                            <p:nvPr/>
                          </p:nvGrpSpPr>
                          <p:grpSpPr bwMode="auto">
                            <a:xfrm>
                              <a:off x="1344" y="624"/>
                              <a:ext cx="1872" cy="1872"/>
                              <a:chOff x="1344" y="624"/>
                              <a:chExt cx="1872" cy="1872"/>
                            </a:xfrm>
                          </p:grpSpPr>
                          <p:grpSp>
                            <p:nvGrpSpPr>
                              <p:cNvPr id="463" name="Group 359"/>
                              <p:cNvGrpSpPr>
                                <a:grpSpLocks/>
                              </p:cNvGrpSpPr>
                              <p:nvPr/>
                            </p:nvGrpSpPr>
                            <p:grpSpPr bwMode="auto">
                              <a:xfrm>
                                <a:off x="1344" y="624"/>
                                <a:ext cx="1872" cy="1872"/>
                                <a:chOff x="1344" y="624"/>
                                <a:chExt cx="1872" cy="1872"/>
                              </a:xfrm>
                            </p:grpSpPr>
                            <p:grpSp>
                              <p:nvGrpSpPr>
                                <p:cNvPr id="467" name="Group 466"/>
                                <p:cNvGrpSpPr>
                                  <a:grpSpLocks/>
                                </p:cNvGrpSpPr>
                                <p:nvPr/>
                              </p:nvGrpSpPr>
                              <p:grpSpPr bwMode="auto">
                                <a:xfrm>
                                  <a:off x="1344" y="624"/>
                                  <a:ext cx="1824" cy="1872"/>
                                  <a:chOff x="1344" y="624"/>
                                  <a:chExt cx="1824" cy="1872"/>
                                </a:xfrm>
                              </p:grpSpPr>
                              <p:grpSp>
                                <p:nvGrpSpPr>
                                  <p:cNvPr id="469" name="Group 354"/>
                                  <p:cNvGrpSpPr>
                                    <a:grpSpLocks/>
                                  </p:cNvGrpSpPr>
                                  <p:nvPr/>
                                </p:nvGrpSpPr>
                                <p:grpSpPr bwMode="auto">
                                  <a:xfrm>
                                    <a:off x="1488" y="960"/>
                                    <a:ext cx="1680" cy="1536"/>
                                    <a:chOff x="1488" y="960"/>
                                    <a:chExt cx="1680" cy="1536"/>
                                  </a:xfrm>
                                </p:grpSpPr>
                                <p:grpSp>
                                  <p:nvGrpSpPr>
                                    <p:cNvPr id="473" name="Group 337"/>
                                    <p:cNvGrpSpPr>
                                      <a:grpSpLocks/>
                                    </p:cNvGrpSpPr>
                                    <p:nvPr/>
                                  </p:nvGrpSpPr>
                                  <p:grpSpPr bwMode="auto">
                                    <a:xfrm rot="20520000">
                                      <a:off x="1872" y="2016"/>
                                      <a:ext cx="288" cy="480"/>
                                      <a:chOff x="3408" y="3216"/>
                                      <a:chExt cx="288" cy="480"/>
                                    </a:xfrm>
                                  </p:grpSpPr>
                                  <p:sp>
                                    <p:nvSpPr>
                                      <p:cNvPr id="48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48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48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48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48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474" name="Group 338"/>
                                    <p:cNvGrpSpPr>
                                      <a:grpSpLocks/>
                                    </p:cNvGrpSpPr>
                                    <p:nvPr/>
                                  </p:nvGrpSpPr>
                                  <p:grpSpPr bwMode="auto">
                                    <a:xfrm rot="20520000">
                                      <a:off x="2880" y="1680"/>
                                      <a:ext cx="288" cy="480"/>
                                      <a:chOff x="3408" y="3216"/>
                                      <a:chExt cx="288" cy="480"/>
                                    </a:xfrm>
                                  </p:grpSpPr>
                                  <p:sp>
                                    <p:nvSpPr>
                                      <p:cNvPr id="479"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480"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481"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482"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483"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475"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476"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477"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478"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470" name="Group 356"/>
                                  <p:cNvGrpSpPr>
                                    <a:grpSpLocks/>
                                  </p:cNvGrpSpPr>
                                  <p:nvPr/>
                                </p:nvGrpSpPr>
                                <p:grpSpPr bwMode="auto">
                                  <a:xfrm>
                                    <a:off x="1344" y="624"/>
                                    <a:ext cx="1488" cy="461"/>
                                    <a:chOff x="2830" y="2678"/>
                                    <a:chExt cx="1488" cy="461"/>
                                  </a:xfrm>
                                </p:grpSpPr>
                                <p:sp>
                                  <p:nvSpPr>
                                    <p:cNvPr id="471"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472"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468"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464" name="Group 363"/>
                              <p:cNvGrpSpPr>
                                <a:grpSpLocks/>
                              </p:cNvGrpSpPr>
                              <p:nvPr/>
                            </p:nvGrpSpPr>
                            <p:grpSpPr bwMode="auto">
                              <a:xfrm>
                                <a:off x="1584" y="768"/>
                                <a:ext cx="1008" cy="240"/>
                                <a:chOff x="3120" y="3744"/>
                                <a:chExt cx="1152" cy="384"/>
                              </a:xfrm>
                            </p:grpSpPr>
                            <p:sp>
                              <p:nvSpPr>
                                <p:cNvPr id="465"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466"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455" name="Group 372"/>
                            <p:cNvGrpSpPr>
                              <a:grpSpLocks/>
                            </p:cNvGrpSpPr>
                            <p:nvPr/>
                          </p:nvGrpSpPr>
                          <p:grpSpPr bwMode="auto">
                            <a:xfrm rot="20520000">
                              <a:off x="1968" y="1609"/>
                              <a:ext cx="864" cy="240"/>
                              <a:chOff x="3360" y="3168"/>
                              <a:chExt cx="912" cy="336"/>
                            </a:xfrm>
                          </p:grpSpPr>
                          <p:sp>
                            <p:nvSpPr>
                              <p:cNvPr id="456"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457"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458"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459"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460"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461"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462"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452"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453"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450"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447"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448"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445"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417" name="Group 418"/>
                  <p:cNvGrpSpPr>
                    <a:grpSpLocks/>
                  </p:cNvGrpSpPr>
                  <p:nvPr/>
                </p:nvGrpSpPr>
                <p:grpSpPr bwMode="auto">
                  <a:xfrm rot="20520000">
                    <a:off x="1824" y="1152"/>
                    <a:ext cx="194" cy="263"/>
                    <a:chOff x="3840" y="2592"/>
                    <a:chExt cx="768" cy="912"/>
                  </a:xfrm>
                </p:grpSpPr>
                <p:sp>
                  <p:nvSpPr>
                    <p:cNvPr id="423"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424" name="Group 417"/>
                    <p:cNvGrpSpPr>
                      <a:grpSpLocks/>
                    </p:cNvGrpSpPr>
                    <p:nvPr/>
                  </p:nvGrpSpPr>
                  <p:grpSpPr bwMode="auto">
                    <a:xfrm>
                      <a:off x="3840" y="2592"/>
                      <a:ext cx="768" cy="912"/>
                      <a:chOff x="4128" y="2640"/>
                      <a:chExt cx="768" cy="912"/>
                    </a:xfrm>
                  </p:grpSpPr>
                  <p:sp>
                    <p:nvSpPr>
                      <p:cNvPr id="425"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426" name="Group 414"/>
                      <p:cNvGrpSpPr>
                        <a:grpSpLocks/>
                      </p:cNvGrpSpPr>
                      <p:nvPr/>
                    </p:nvGrpSpPr>
                    <p:grpSpPr bwMode="auto">
                      <a:xfrm>
                        <a:off x="4224" y="2640"/>
                        <a:ext cx="624" cy="720"/>
                        <a:chOff x="4224" y="2640"/>
                        <a:chExt cx="624" cy="720"/>
                      </a:xfrm>
                    </p:grpSpPr>
                    <p:grpSp>
                      <p:nvGrpSpPr>
                        <p:cNvPr id="428" name="Group 411"/>
                        <p:cNvGrpSpPr>
                          <a:grpSpLocks/>
                        </p:cNvGrpSpPr>
                        <p:nvPr/>
                      </p:nvGrpSpPr>
                      <p:grpSpPr bwMode="auto">
                        <a:xfrm>
                          <a:off x="4272" y="2640"/>
                          <a:ext cx="576" cy="720"/>
                          <a:chOff x="4272" y="2640"/>
                          <a:chExt cx="576" cy="720"/>
                        </a:xfrm>
                      </p:grpSpPr>
                      <p:grpSp>
                        <p:nvGrpSpPr>
                          <p:cNvPr id="431" name="Group 407"/>
                          <p:cNvGrpSpPr>
                            <a:grpSpLocks/>
                          </p:cNvGrpSpPr>
                          <p:nvPr/>
                        </p:nvGrpSpPr>
                        <p:grpSpPr bwMode="auto">
                          <a:xfrm>
                            <a:off x="4272" y="2640"/>
                            <a:ext cx="576" cy="720"/>
                            <a:chOff x="4272" y="2640"/>
                            <a:chExt cx="576" cy="720"/>
                          </a:xfrm>
                        </p:grpSpPr>
                        <p:grpSp>
                          <p:nvGrpSpPr>
                            <p:cNvPr id="434" name="Group 402"/>
                            <p:cNvGrpSpPr>
                              <a:grpSpLocks/>
                            </p:cNvGrpSpPr>
                            <p:nvPr/>
                          </p:nvGrpSpPr>
                          <p:grpSpPr bwMode="auto">
                            <a:xfrm>
                              <a:off x="4272" y="2832"/>
                              <a:ext cx="528" cy="528"/>
                              <a:chOff x="4272" y="2832"/>
                              <a:chExt cx="528" cy="528"/>
                            </a:xfrm>
                          </p:grpSpPr>
                          <p:sp>
                            <p:nvSpPr>
                              <p:cNvPr id="437"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43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43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44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44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44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44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435"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436"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432"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433"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429"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430"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42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418" name="Group 392"/>
                  <p:cNvGrpSpPr>
                    <a:grpSpLocks/>
                  </p:cNvGrpSpPr>
                  <p:nvPr/>
                </p:nvGrpSpPr>
                <p:grpSpPr bwMode="auto">
                  <a:xfrm rot="20520000">
                    <a:off x="1783" y="1342"/>
                    <a:ext cx="384" cy="96"/>
                    <a:chOff x="3408" y="3360"/>
                    <a:chExt cx="576" cy="336"/>
                  </a:xfrm>
                </p:grpSpPr>
                <p:grpSp>
                  <p:nvGrpSpPr>
                    <p:cNvPr id="419" name="Group 390"/>
                    <p:cNvGrpSpPr>
                      <a:grpSpLocks/>
                    </p:cNvGrpSpPr>
                    <p:nvPr/>
                  </p:nvGrpSpPr>
                  <p:grpSpPr bwMode="auto">
                    <a:xfrm>
                      <a:off x="3552" y="3360"/>
                      <a:ext cx="288" cy="240"/>
                      <a:chOff x="3552" y="3360"/>
                      <a:chExt cx="288" cy="240"/>
                    </a:xfrm>
                  </p:grpSpPr>
                  <p:sp>
                    <p:nvSpPr>
                      <p:cNvPr id="421"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422"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420"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392" name="Group 430"/>
                <p:cNvGrpSpPr>
                  <a:grpSpLocks/>
                </p:cNvGrpSpPr>
                <p:nvPr/>
              </p:nvGrpSpPr>
              <p:grpSpPr bwMode="auto">
                <a:xfrm rot="20520000">
                  <a:off x="1584" y="1392"/>
                  <a:ext cx="240" cy="144"/>
                  <a:chOff x="3456" y="3408"/>
                  <a:chExt cx="528" cy="240"/>
                </a:xfrm>
              </p:grpSpPr>
              <p:sp>
                <p:nvSpPr>
                  <p:cNvPr id="409"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410"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411"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12"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13"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14"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15"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93" name="Group 431"/>
                <p:cNvGrpSpPr>
                  <a:grpSpLocks/>
                </p:cNvGrpSpPr>
                <p:nvPr/>
              </p:nvGrpSpPr>
              <p:grpSpPr bwMode="auto">
                <a:xfrm rot="20520000">
                  <a:off x="2592" y="1056"/>
                  <a:ext cx="240" cy="144"/>
                  <a:chOff x="3456" y="3408"/>
                  <a:chExt cx="528" cy="240"/>
                </a:xfrm>
              </p:grpSpPr>
              <p:sp>
                <p:nvSpPr>
                  <p:cNvPr id="402"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403"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404"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05"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06"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7"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8"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94" name="Group 439"/>
                <p:cNvGrpSpPr>
                  <a:grpSpLocks/>
                </p:cNvGrpSpPr>
                <p:nvPr/>
              </p:nvGrpSpPr>
              <p:grpSpPr bwMode="auto">
                <a:xfrm rot="20520000">
                  <a:off x="2352" y="1056"/>
                  <a:ext cx="192" cy="236"/>
                  <a:chOff x="3456" y="3408"/>
                  <a:chExt cx="528" cy="240"/>
                </a:xfrm>
              </p:grpSpPr>
              <p:sp>
                <p:nvSpPr>
                  <p:cNvPr id="395"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396"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7"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8"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9"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0"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1"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87" name="Group 451"/>
              <p:cNvGrpSpPr>
                <a:grpSpLocks/>
              </p:cNvGrpSpPr>
              <p:nvPr/>
            </p:nvGrpSpPr>
            <p:grpSpPr bwMode="auto">
              <a:xfrm rot="20520000">
                <a:off x="1729" y="2046"/>
                <a:ext cx="1593" cy="141"/>
                <a:chOff x="2688" y="3696"/>
                <a:chExt cx="2064" cy="192"/>
              </a:xfrm>
            </p:grpSpPr>
            <p:sp>
              <p:nvSpPr>
                <p:cNvPr id="388"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389"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390"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382"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3"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4"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5"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89" name="Group 461"/>
          <p:cNvGrpSpPr>
            <a:grpSpLocks/>
          </p:cNvGrpSpPr>
          <p:nvPr/>
        </p:nvGrpSpPr>
        <p:grpSpPr bwMode="auto">
          <a:xfrm rot="17100000">
            <a:off x="639426" y="2056404"/>
            <a:ext cx="3140075" cy="3200400"/>
            <a:chOff x="1344" y="480"/>
            <a:chExt cx="1978" cy="2016"/>
          </a:xfrm>
        </p:grpSpPr>
        <p:grpSp>
          <p:nvGrpSpPr>
            <p:cNvPr id="490" name="Group 452"/>
            <p:cNvGrpSpPr>
              <a:grpSpLocks/>
            </p:cNvGrpSpPr>
            <p:nvPr/>
          </p:nvGrpSpPr>
          <p:grpSpPr bwMode="auto">
            <a:xfrm>
              <a:off x="1344" y="624"/>
              <a:ext cx="1978" cy="1872"/>
              <a:chOff x="1344" y="624"/>
              <a:chExt cx="1978" cy="1872"/>
            </a:xfrm>
          </p:grpSpPr>
          <p:grpSp>
            <p:nvGrpSpPr>
              <p:cNvPr id="495" name="Group 447"/>
              <p:cNvGrpSpPr>
                <a:grpSpLocks/>
              </p:cNvGrpSpPr>
              <p:nvPr/>
            </p:nvGrpSpPr>
            <p:grpSpPr bwMode="auto">
              <a:xfrm>
                <a:off x="1344" y="624"/>
                <a:ext cx="1872" cy="1872"/>
                <a:chOff x="1344" y="624"/>
                <a:chExt cx="1872" cy="1872"/>
              </a:xfrm>
            </p:grpSpPr>
            <p:grpSp>
              <p:nvGrpSpPr>
                <p:cNvPr id="500" name="Group 419"/>
                <p:cNvGrpSpPr>
                  <a:grpSpLocks/>
                </p:cNvGrpSpPr>
                <p:nvPr/>
              </p:nvGrpSpPr>
              <p:grpSpPr bwMode="auto">
                <a:xfrm>
                  <a:off x="1344" y="624"/>
                  <a:ext cx="1872" cy="1872"/>
                  <a:chOff x="1344" y="624"/>
                  <a:chExt cx="1872" cy="1872"/>
                </a:xfrm>
              </p:grpSpPr>
              <p:grpSp>
                <p:nvGrpSpPr>
                  <p:cNvPr id="525" name="Group 387"/>
                  <p:cNvGrpSpPr>
                    <a:grpSpLocks/>
                  </p:cNvGrpSpPr>
                  <p:nvPr/>
                </p:nvGrpSpPr>
                <p:grpSpPr bwMode="auto">
                  <a:xfrm>
                    <a:off x="1344" y="624"/>
                    <a:ext cx="1872" cy="1872"/>
                    <a:chOff x="1344" y="624"/>
                    <a:chExt cx="1872" cy="1872"/>
                  </a:xfrm>
                </p:grpSpPr>
                <p:grpSp>
                  <p:nvGrpSpPr>
                    <p:cNvPr id="553" name="Group 385"/>
                    <p:cNvGrpSpPr>
                      <a:grpSpLocks/>
                    </p:cNvGrpSpPr>
                    <p:nvPr/>
                  </p:nvGrpSpPr>
                  <p:grpSpPr bwMode="auto">
                    <a:xfrm>
                      <a:off x="1344" y="624"/>
                      <a:ext cx="1872" cy="1872"/>
                      <a:chOff x="1344" y="624"/>
                      <a:chExt cx="1872" cy="1872"/>
                    </a:xfrm>
                  </p:grpSpPr>
                  <p:grpSp>
                    <p:nvGrpSpPr>
                      <p:cNvPr id="555" name="Group 381"/>
                      <p:cNvGrpSpPr>
                        <a:grpSpLocks/>
                      </p:cNvGrpSpPr>
                      <p:nvPr/>
                    </p:nvGrpSpPr>
                    <p:grpSpPr bwMode="auto">
                      <a:xfrm>
                        <a:off x="1344" y="624"/>
                        <a:ext cx="1872" cy="1872"/>
                        <a:chOff x="1344" y="624"/>
                        <a:chExt cx="1872" cy="1872"/>
                      </a:xfrm>
                    </p:grpSpPr>
                    <p:grpSp>
                      <p:nvGrpSpPr>
                        <p:cNvPr id="558" name="Group 377"/>
                        <p:cNvGrpSpPr>
                          <a:grpSpLocks/>
                        </p:cNvGrpSpPr>
                        <p:nvPr/>
                      </p:nvGrpSpPr>
                      <p:grpSpPr bwMode="auto">
                        <a:xfrm>
                          <a:off x="1344" y="624"/>
                          <a:ext cx="1872" cy="1872"/>
                          <a:chOff x="1344" y="624"/>
                          <a:chExt cx="1872" cy="1872"/>
                        </a:xfrm>
                      </p:grpSpPr>
                      <p:grpSp>
                        <p:nvGrpSpPr>
                          <p:cNvPr id="560" name="Group 373"/>
                          <p:cNvGrpSpPr>
                            <a:grpSpLocks/>
                          </p:cNvGrpSpPr>
                          <p:nvPr/>
                        </p:nvGrpSpPr>
                        <p:grpSpPr bwMode="auto">
                          <a:xfrm>
                            <a:off x="1344" y="624"/>
                            <a:ext cx="1872" cy="1872"/>
                            <a:chOff x="1344" y="624"/>
                            <a:chExt cx="1872" cy="1872"/>
                          </a:xfrm>
                        </p:grpSpPr>
                        <p:grpSp>
                          <p:nvGrpSpPr>
                            <p:cNvPr id="563" name="Group 364"/>
                            <p:cNvGrpSpPr>
                              <a:grpSpLocks/>
                            </p:cNvGrpSpPr>
                            <p:nvPr/>
                          </p:nvGrpSpPr>
                          <p:grpSpPr bwMode="auto">
                            <a:xfrm>
                              <a:off x="1344" y="624"/>
                              <a:ext cx="1872" cy="1872"/>
                              <a:chOff x="1344" y="624"/>
                              <a:chExt cx="1872" cy="1872"/>
                            </a:xfrm>
                          </p:grpSpPr>
                          <p:grpSp>
                            <p:nvGrpSpPr>
                              <p:cNvPr id="572" name="Group 359"/>
                              <p:cNvGrpSpPr>
                                <a:grpSpLocks/>
                              </p:cNvGrpSpPr>
                              <p:nvPr/>
                            </p:nvGrpSpPr>
                            <p:grpSpPr bwMode="auto">
                              <a:xfrm>
                                <a:off x="1344" y="624"/>
                                <a:ext cx="1872" cy="1872"/>
                                <a:chOff x="1344" y="624"/>
                                <a:chExt cx="1872" cy="1872"/>
                              </a:xfrm>
                            </p:grpSpPr>
                            <p:grpSp>
                              <p:nvGrpSpPr>
                                <p:cNvPr id="576" name="Group 575"/>
                                <p:cNvGrpSpPr>
                                  <a:grpSpLocks/>
                                </p:cNvGrpSpPr>
                                <p:nvPr/>
                              </p:nvGrpSpPr>
                              <p:grpSpPr bwMode="auto">
                                <a:xfrm>
                                  <a:off x="1344" y="624"/>
                                  <a:ext cx="1824" cy="1872"/>
                                  <a:chOff x="1344" y="624"/>
                                  <a:chExt cx="1824" cy="1872"/>
                                </a:xfrm>
                              </p:grpSpPr>
                              <p:grpSp>
                                <p:nvGrpSpPr>
                                  <p:cNvPr id="578" name="Group 354"/>
                                  <p:cNvGrpSpPr>
                                    <a:grpSpLocks/>
                                  </p:cNvGrpSpPr>
                                  <p:nvPr/>
                                </p:nvGrpSpPr>
                                <p:grpSpPr bwMode="auto">
                                  <a:xfrm>
                                    <a:off x="1488" y="960"/>
                                    <a:ext cx="1680" cy="1536"/>
                                    <a:chOff x="1488" y="960"/>
                                    <a:chExt cx="1680" cy="1536"/>
                                  </a:xfrm>
                                </p:grpSpPr>
                                <p:grpSp>
                                  <p:nvGrpSpPr>
                                    <p:cNvPr id="582" name="Group 337"/>
                                    <p:cNvGrpSpPr>
                                      <a:grpSpLocks/>
                                    </p:cNvGrpSpPr>
                                    <p:nvPr/>
                                  </p:nvGrpSpPr>
                                  <p:grpSpPr bwMode="auto">
                                    <a:xfrm rot="20520000">
                                      <a:off x="1872" y="2016"/>
                                      <a:ext cx="288" cy="480"/>
                                      <a:chOff x="3408" y="3216"/>
                                      <a:chExt cx="288" cy="480"/>
                                    </a:xfrm>
                                  </p:grpSpPr>
                                  <p:sp>
                                    <p:nvSpPr>
                                      <p:cNvPr id="593"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594"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595"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596"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597"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583" name="Group 338"/>
                                    <p:cNvGrpSpPr>
                                      <a:grpSpLocks/>
                                    </p:cNvGrpSpPr>
                                    <p:nvPr/>
                                  </p:nvGrpSpPr>
                                  <p:grpSpPr bwMode="auto">
                                    <a:xfrm rot="20520000">
                                      <a:off x="2880" y="1680"/>
                                      <a:ext cx="288" cy="480"/>
                                      <a:chOff x="3408" y="3216"/>
                                      <a:chExt cx="288" cy="480"/>
                                    </a:xfrm>
                                  </p:grpSpPr>
                                  <p:sp>
                                    <p:nvSpPr>
                                      <p:cNvPr id="588"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589"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590"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591"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592"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584"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585"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586"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587"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579" name="Group 356"/>
                                  <p:cNvGrpSpPr>
                                    <a:grpSpLocks/>
                                  </p:cNvGrpSpPr>
                                  <p:nvPr/>
                                </p:nvGrpSpPr>
                                <p:grpSpPr bwMode="auto">
                                  <a:xfrm>
                                    <a:off x="1344" y="624"/>
                                    <a:ext cx="1488" cy="461"/>
                                    <a:chOff x="2830" y="2678"/>
                                    <a:chExt cx="1488" cy="461"/>
                                  </a:xfrm>
                                </p:grpSpPr>
                                <p:sp>
                                  <p:nvSpPr>
                                    <p:cNvPr id="580"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581"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577"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573" name="Group 363"/>
                              <p:cNvGrpSpPr>
                                <a:grpSpLocks/>
                              </p:cNvGrpSpPr>
                              <p:nvPr/>
                            </p:nvGrpSpPr>
                            <p:grpSpPr bwMode="auto">
                              <a:xfrm>
                                <a:off x="1584" y="768"/>
                                <a:ext cx="1008" cy="240"/>
                                <a:chOff x="3120" y="3744"/>
                                <a:chExt cx="1152" cy="384"/>
                              </a:xfrm>
                            </p:grpSpPr>
                            <p:sp>
                              <p:nvSpPr>
                                <p:cNvPr id="57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575"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564" name="Group 372"/>
                            <p:cNvGrpSpPr>
                              <a:grpSpLocks/>
                            </p:cNvGrpSpPr>
                            <p:nvPr/>
                          </p:nvGrpSpPr>
                          <p:grpSpPr bwMode="auto">
                            <a:xfrm rot="20520000">
                              <a:off x="1968" y="1609"/>
                              <a:ext cx="864" cy="240"/>
                              <a:chOff x="3360" y="3168"/>
                              <a:chExt cx="912" cy="336"/>
                            </a:xfrm>
                          </p:grpSpPr>
                          <p:sp>
                            <p:nvSpPr>
                              <p:cNvPr id="565"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566"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567"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568"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569"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570"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571"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561"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562"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559"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556"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557"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554"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526" name="Group 418"/>
                  <p:cNvGrpSpPr>
                    <a:grpSpLocks/>
                  </p:cNvGrpSpPr>
                  <p:nvPr/>
                </p:nvGrpSpPr>
                <p:grpSpPr bwMode="auto">
                  <a:xfrm rot="20520000">
                    <a:off x="1824" y="1152"/>
                    <a:ext cx="194" cy="263"/>
                    <a:chOff x="3840" y="2592"/>
                    <a:chExt cx="768" cy="912"/>
                  </a:xfrm>
                </p:grpSpPr>
                <p:sp>
                  <p:nvSpPr>
                    <p:cNvPr id="532"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533" name="Group 417"/>
                    <p:cNvGrpSpPr>
                      <a:grpSpLocks/>
                    </p:cNvGrpSpPr>
                    <p:nvPr/>
                  </p:nvGrpSpPr>
                  <p:grpSpPr bwMode="auto">
                    <a:xfrm>
                      <a:off x="3840" y="2592"/>
                      <a:ext cx="768" cy="912"/>
                      <a:chOff x="4128" y="2640"/>
                      <a:chExt cx="768" cy="912"/>
                    </a:xfrm>
                  </p:grpSpPr>
                  <p:sp>
                    <p:nvSpPr>
                      <p:cNvPr id="534"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535" name="Group 414"/>
                      <p:cNvGrpSpPr>
                        <a:grpSpLocks/>
                      </p:cNvGrpSpPr>
                      <p:nvPr/>
                    </p:nvGrpSpPr>
                    <p:grpSpPr bwMode="auto">
                      <a:xfrm>
                        <a:off x="4224" y="2640"/>
                        <a:ext cx="624" cy="720"/>
                        <a:chOff x="4224" y="2640"/>
                        <a:chExt cx="624" cy="720"/>
                      </a:xfrm>
                    </p:grpSpPr>
                    <p:grpSp>
                      <p:nvGrpSpPr>
                        <p:cNvPr id="537" name="Group 411"/>
                        <p:cNvGrpSpPr>
                          <a:grpSpLocks/>
                        </p:cNvGrpSpPr>
                        <p:nvPr/>
                      </p:nvGrpSpPr>
                      <p:grpSpPr bwMode="auto">
                        <a:xfrm>
                          <a:off x="4272" y="2640"/>
                          <a:ext cx="576" cy="720"/>
                          <a:chOff x="4272" y="2640"/>
                          <a:chExt cx="576" cy="720"/>
                        </a:xfrm>
                      </p:grpSpPr>
                      <p:grpSp>
                        <p:nvGrpSpPr>
                          <p:cNvPr id="540" name="Group 407"/>
                          <p:cNvGrpSpPr>
                            <a:grpSpLocks/>
                          </p:cNvGrpSpPr>
                          <p:nvPr/>
                        </p:nvGrpSpPr>
                        <p:grpSpPr bwMode="auto">
                          <a:xfrm>
                            <a:off x="4272" y="2640"/>
                            <a:ext cx="576" cy="720"/>
                            <a:chOff x="4272" y="2640"/>
                            <a:chExt cx="576" cy="720"/>
                          </a:xfrm>
                        </p:grpSpPr>
                        <p:grpSp>
                          <p:nvGrpSpPr>
                            <p:cNvPr id="543" name="Group 402"/>
                            <p:cNvGrpSpPr>
                              <a:grpSpLocks/>
                            </p:cNvGrpSpPr>
                            <p:nvPr/>
                          </p:nvGrpSpPr>
                          <p:grpSpPr bwMode="auto">
                            <a:xfrm>
                              <a:off x="4272" y="2832"/>
                              <a:ext cx="528" cy="528"/>
                              <a:chOff x="4272" y="2832"/>
                              <a:chExt cx="528" cy="528"/>
                            </a:xfrm>
                          </p:grpSpPr>
                          <p:sp>
                            <p:nvSpPr>
                              <p:cNvPr id="546"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547"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548"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549"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550"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551"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552"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544"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545"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541"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542"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538"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539"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536"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527" name="Group 392"/>
                  <p:cNvGrpSpPr>
                    <a:grpSpLocks/>
                  </p:cNvGrpSpPr>
                  <p:nvPr/>
                </p:nvGrpSpPr>
                <p:grpSpPr bwMode="auto">
                  <a:xfrm rot="20520000">
                    <a:off x="1783" y="1342"/>
                    <a:ext cx="384" cy="96"/>
                    <a:chOff x="3408" y="3360"/>
                    <a:chExt cx="576" cy="336"/>
                  </a:xfrm>
                </p:grpSpPr>
                <p:grpSp>
                  <p:nvGrpSpPr>
                    <p:cNvPr id="528" name="Group 390"/>
                    <p:cNvGrpSpPr>
                      <a:grpSpLocks/>
                    </p:cNvGrpSpPr>
                    <p:nvPr/>
                  </p:nvGrpSpPr>
                  <p:grpSpPr bwMode="auto">
                    <a:xfrm>
                      <a:off x="3552" y="3360"/>
                      <a:ext cx="288" cy="240"/>
                      <a:chOff x="3552" y="3360"/>
                      <a:chExt cx="288" cy="240"/>
                    </a:xfrm>
                  </p:grpSpPr>
                  <p:sp>
                    <p:nvSpPr>
                      <p:cNvPr id="53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53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529"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501" name="Group 430"/>
                <p:cNvGrpSpPr>
                  <a:grpSpLocks/>
                </p:cNvGrpSpPr>
                <p:nvPr/>
              </p:nvGrpSpPr>
              <p:grpSpPr bwMode="auto">
                <a:xfrm rot="20520000">
                  <a:off x="1584" y="1392"/>
                  <a:ext cx="240" cy="144"/>
                  <a:chOff x="3456" y="3408"/>
                  <a:chExt cx="528" cy="240"/>
                </a:xfrm>
              </p:grpSpPr>
              <p:sp>
                <p:nvSpPr>
                  <p:cNvPr id="518"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19"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520"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21"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22"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23"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24"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502" name="Group 431"/>
                <p:cNvGrpSpPr>
                  <a:grpSpLocks/>
                </p:cNvGrpSpPr>
                <p:nvPr/>
              </p:nvGrpSpPr>
              <p:grpSpPr bwMode="auto">
                <a:xfrm rot="20520000">
                  <a:off x="2592" y="1056"/>
                  <a:ext cx="240" cy="144"/>
                  <a:chOff x="3456" y="3408"/>
                  <a:chExt cx="528" cy="240"/>
                </a:xfrm>
              </p:grpSpPr>
              <p:sp>
                <p:nvSpPr>
                  <p:cNvPr id="511"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12"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513"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14"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15"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6"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7"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503" name="Group 439"/>
                <p:cNvGrpSpPr>
                  <a:grpSpLocks/>
                </p:cNvGrpSpPr>
                <p:nvPr/>
              </p:nvGrpSpPr>
              <p:grpSpPr bwMode="auto">
                <a:xfrm rot="20520000">
                  <a:off x="2352" y="1056"/>
                  <a:ext cx="192" cy="236"/>
                  <a:chOff x="3456" y="3408"/>
                  <a:chExt cx="528" cy="240"/>
                </a:xfrm>
              </p:grpSpPr>
              <p:sp>
                <p:nvSpPr>
                  <p:cNvPr id="504"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05"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6"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7"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8"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09"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0"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496" name="Group 451"/>
              <p:cNvGrpSpPr>
                <a:grpSpLocks/>
              </p:cNvGrpSpPr>
              <p:nvPr/>
            </p:nvGrpSpPr>
            <p:grpSpPr bwMode="auto">
              <a:xfrm rot="20520000">
                <a:off x="1729" y="2046"/>
                <a:ext cx="1593" cy="141"/>
                <a:chOff x="2688" y="3696"/>
                <a:chExt cx="2064" cy="192"/>
              </a:xfrm>
            </p:grpSpPr>
            <p:sp>
              <p:nvSpPr>
                <p:cNvPr id="497"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498"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499"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491"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2"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3"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4"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2" name="Group 41"/>
          <p:cNvGrpSpPr/>
          <p:nvPr/>
        </p:nvGrpSpPr>
        <p:grpSpPr>
          <a:xfrm>
            <a:off x="3523987" y="4554024"/>
            <a:ext cx="1923954" cy="456203"/>
            <a:chOff x="3523987" y="4554024"/>
            <a:chExt cx="1923954" cy="456203"/>
          </a:xfrm>
        </p:grpSpPr>
        <p:sp>
          <p:nvSpPr>
            <p:cNvPr id="32" name="Oval 31"/>
            <p:cNvSpPr/>
            <p:nvPr/>
          </p:nvSpPr>
          <p:spPr>
            <a:xfrm>
              <a:off x="3523987" y="4554024"/>
              <a:ext cx="216024" cy="2160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Text Box 475"/>
            <p:cNvSpPr txBox="1">
              <a:spLocks noChangeArrowheads="1"/>
            </p:cNvSpPr>
            <p:nvPr/>
          </p:nvSpPr>
          <p:spPr bwMode="auto">
            <a:xfrm>
              <a:off x="4679623" y="4640895"/>
              <a:ext cx="768318"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smtClean="0">
                  <a:solidFill>
                    <a:srgbClr val="002060"/>
                  </a:solidFill>
                </a:rPr>
                <a:t>Pivot</a:t>
              </a:r>
              <a:endParaRPr lang="en-US" dirty="0">
                <a:solidFill>
                  <a:srgbClr val="002060"/>
                </a:solidFill>
              </a:endParaRPr>
            </a:p>
          </p:txBody>
        </p:sp>
        <p:cxnSp>
          <p:nvCxnSpPr>
            <p:cNvPr id="34" name="Straight Arrow Connector 33"/>
            <p:cNvCxnSpPr/>
            <p:nvPr/>
          </p:nvCxnSpPr>
          <p:spPr>
            <a:xfrm flipH="1" flipV="1">
              <a:off x="3746445" y="4663082"/>
              <a:ext cx="942117" cy="12436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nvGrpSpPr>
          <p:cNvPr id="598" name="Group 902"/>
          <p:cNvGrpSpPr>
            <a:grpSpLocks/>
          </p:cNvGrpSpPr>
          <p:nvPr/>
        </p:nvGrpSpPr>
        <p:grpSpPr bwMode="auto">
          <a:xfrm>
            <a:off x="9211821" y="4239914"/>
            <a:ext cx="1084263" cy="1957388"/>
            <a:chOff x="4944" y="2188"/>
            <a:chExt cx="683" cy="1233"/>
          </a:xfrm>
        </p:grpSpPr>
        <p:grpSp>
          <p:nvGrpSpPr>
            <p:cNvPr id="599" name="Group 898"/>
            <p:cNvGrpSpPr>
              <a:grpSpLocks/>
            </p:cNvGrpSpPr>
            <p:nvPr/>
          </p:nvGrpSpPr>
          <p:grpSpPr bwMode="auto">
            <a:xfrm>
              <a:off x="5164" y="2188"/>
              <a:ext cx="463" cy="1233"/>
              <a:chOff x="5164" y="2188"/>
              <a:chExt cx="463" cy="1233"/>
            </a:xfrm>
          </p:grpSpPr>
          <p:sp>
            <p:nvSpPr>
              <p:cNvPr id="603" name="Oval 887"/>
              <p:cNvSpPr>
                <a:spLocks noChangeArrowheads="1"/>
              </p:cNvSpPr>
              <p:nvPr/>
            </p:nvSpPr>
            <p:spPr bwMode="auto">
              <a:xfrm rot="2700000">
                <a:off x="4924" y="2428"/>
                <a:ext cx="576" cy="9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grpSp>
            <p:nvGrpSpPr>
              <p:cNvPr id="604" name="Group 886"/>
              <p:cNvGrpSpPr>
                <a:grpSpLocks/>
              </p:cNvGrpSpPr>
              <p:nvPr/>
            </p:nvGrpSpPr>
            <p:grpSpPr bwMode="auto">
              <a:xfrm>
                <a:off x="5256" y="2352"/>
                <a:ext cx="371" cy="1069"/>
                <a:chOff x="5256" y="2448"/>
                <a:chExt cx="371" cy="1069"/>
              </a:xfrm>
            </p:grpSpPr>
            <p:sp>
              <p:nvSpPr>
                <p:cNvPr id="605" name="Oval 871"/>
                <p:cNvSpPr>
                  <a:spLocks noChangeArrowheads="1"/>
                </p:cNvSpPr>
                <p:nvPr/>
              </p:nvSpPr>
              <p:spPr bwMode="auto">
                <a:xfrm rot="20520000">
                  <a:off x="5280" y="2736"/>
                  <a:ext cx="58" cy="136"/>
                </a:xfrm>
                <a:prstGeom prst="ellipse">
                  <a:avLst/>
                </a:prstGeom>
                <a:solidFill>
                  <a:srgbClr val="FFCCFF"/>
                </a:solidFill>
                <a:ln w="9525">
                  <a:solidFill>
                    <a:schemeClr val="tx1"/>
                  </a:solidFill>
                  <a:round/>
                  <a:headEnd/>
                  <a:tailEnd/>
                </a:ln>
                <a:effectLst/>
              </p:spPr>
              <p:txBody>
                <a:bodyPr wrap="none" anchor="ctr"/>
                <a:lstStyle/>
                <a:p>
                  <a:endParaRPr lang="en-AU"/>
                </a:p>
              </p:txBody>
            </p:sp>
            <p:sp>
              <p:nvSpPr>
                <p:cNvPr id="606" name="Oval 874"/>
                <p:cNvSpPr>
                  <a:spLocks noChangeArrowheads="1"/>
                </p:cNvSpPr>
                <p:nvPr/>
              </p:nvSpPr>
              <p:spPr bwMode="auto">
                <a:xfrm rot="120000">
                  <a:off x="5328" y="2640"/>
                  <a:ext cx="299" cy="609"/>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07" name="Oval 876"/>
                <p:cNvSpPr>
                  <a:spLocks noChangeArrowheads="1"/>
                </p:cNvSpPr>
                <p:nvPr/>
              </p:nvSpPr>
              <p:spPr bwMode="auto">
                <a:xfrm rot="21120000">
                  <a:off x="5280" y="3072"/>
                  <a:ext cx="150" cy="40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08" name="Oval 877"/>
                <p:cNvSpPr>
                  <a:spLocks noChangeArrowheads="1"/>
                </p:cNvSpPr>
                <p:nvPr/>
              </p:nvSpPr>
              <p:spPr bwMode="auto">
                <a:xfrm rot="21120000">
                  <a:off x="5256" y="3448"/>
                  <a:ext cx="160" cy="69"/>
                </a:xfrm>
                <a:prstGeom prst="ellipse">
                  <a:avLst/>
                </a:prstGeom>
                <a:solidFill>
                  <a:schemeClr val="bg1"/>
                </a:solidFill>
                <a:ln w="9525">
                  <a:solidFill>
                    <a:schemeClr val="bg1">
                      <a:lumMod val="75000"/>
                      <a:lumOff val="25000"/>
                    </a:schemeClr>
                  </a:solidFill>
                  <a:round/>
                  <a:headEnd/>
                  <a:tailEnd/>
                </a:ln>
                <a:effectLst/>
              </p:spPr>
              <p:txBody>
                <a:bodyPr wrap="none" anchor="ctr"/>
                <a:lstStyle/>
                <a:p>
                  <a:endParaRPr lang="en-AU"/>
                </a:p>
              </p:txBody>
            </p:sp>
            <p:sp>
              <p:nvSpPr>
                <p:cNvPr id="609" name="AutoShape 881"/>
                <p:cNvSpPr>
                  <a:spLocks noChangeArrowheads="1"/>
                </p:cNvSpPr>
                <p:nvPr/>
              </p:nvSpPr>
              <p:spPr bwMode="auto">
                <a:xfrm rot="21120000">
                  <a:off x="5328" y="2448"/>
                  <a:ext cx="243"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sp>
              <p:nvSpPr>
                <p:cNvPr id="610" name="Oval 882"/>
                <p:cNvSpPr>
                  <a:spLocks noChangeArrowheads="1"/>
                </p:cNvSpPr>
                <p:nvPr/>
              </p:nvSpPr>
              <p:spPr bwMode="auto">
                <a:xfrm rot="21000000" flipH="1">
                  <a:off x="5472" y="3072"/>
                  <a:ext cx="147" cy="40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11" name="Oval 883"/>
                <p:cNvSpPr>
                  <a:spLocks noChangeArrowheads="1"/>
                </p:cNvSpPr>
                <p:nvPr/>
              </p:nvSpPr>
              <p:spPr bwMode="auto">
                <a:xfrm rot="21120000" flipH="1" flipV="1">
                  <a:off x="5457" y="3447"/>
                  <a:ext cx="163" cy="66"/>
                </a:xfrm>
                <a:prstGeom prst="ellipse">
                  <a:avLst/>
                </a:prstGeom>
                <a:solidFill>
                  <a:schemeClr val="bg1"/>
                </a:solidFill>
                <a:ln w="9525">
                  <a:solidFill>
                    <a:schemeClr val="bg1">
                      <a:lumMod val="75000"/>
                      <a:lumOff val="25000"/>
                    </a:schemeClr>
                  </a:solidFill>
                  <a:round/>
                  <a:headEnd/>
                  <a:tailEnd/>
                </a:ln>
                <a:effectLst/>
              </p:spPr>
              <p:txBody>
                <a:bodyPr wrap="none" anchor="ctr"/>
                <a:lstStyle/>
                <a:p>
                  <a:endParaRPr lang="en-AU"/>
                </a:p>
              </p:txBody>
            </p:sp>
            <p:sp>
              <p:nvSpPr>
                <p:cNvPr id="612" name="Oval 885"/>
                <p:cNvSpPr>
                  <a:spLocks noChangeArrowheads="1"/>
                </p:cNvSpPr>
                <p:nvPr/>
              </p:nvSpPr>
              <p:spPr bwMode="auto">
                <a:xfrm>
                  <a:off x="5520" y="2688"/>
                  <a:ext cx="96" cy="288"/>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13" name="Oval 884"/>
                <p:cNvSpPr>
                  <a:spLocks noChangeArrowheads="1"/>
                </p:cNvSpPr>
                <p:nvPr/>
              </p:nvSpPr>
              <p:spPr bwMode="auto">
                <a:xfrm rot="1200000">
                  <a:off x="5280" y="2832"/>
                  <a:ext cx="336" cy="102"/>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grpSp>
        </p:grpSp>
        <p:grpSp>
          <p:nvGrpSpPr>
            <p:cNvPr id="600" name="Group 901"/>
            <p:cNvGrpSpPr>
              <a:grpSpLocks/>
            </p:cNvGrpSpPr>
            <p:nvPr/>
          </p:nvGrpSpPr>
          <p:grpSpPr bwMode="auto">
            <a:xfrm flipV="1">
              <a:off x="4944" y="2256"/>
              <a:ext cx="96" cy="48"/>
              <a:chOff x="4896" y="2208"/>
              <a:chExt cx="144" cy="96"/>
            </a:xfrm>
          </p:grpSpPr>
          <p:sp>
            <p:nvSpPr>
              <p:cNvPr id="601" name="Oval 899"/>
              <p:cNvSpPr>
                <a:spLocks noChangeArrowheads="1"/>
              </p:cNvSpPr>
              <p:nvPr/>
            </p:nvSpPr>
            <p:spPr bwMode="auto">
              <a:xfrm>
                <a:off x="4896" y="2256"/>
                <a:ext cx="144" cy="48"/>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602" name="Oval 900"/>
              <p:cNvSpPr>
                <a:spLocks noChangeArrowheads="1"/>
              </p:cNvSpPr>
              <p:nvPr/>
            </p:nvSpPr>
            <p:spPr bwMode="auto">
              <a:xfrm>
                <a:off x="4896" y="2208"/>
                <a:ext cx="144" cy="48"/>
              </a:xfrm>
              <a:prstGeom prst="ellipse">
                <a:avLst/>
              </a:prstGeom>
              <a:solidFill>
                <a:srgbClr val="FFCCFF"/>
              </a:solidFill>
              <a:ln w="9525">
                <a:solidFill>
                  <a:srgbClr val="FF3300"/>
                </a:solidFill>
                <a:round/>
                <a:headEnd/>
                <a:tailEnd/>
              </a:ln>
              <a:effectLst/>
            </p:spPr>
            <p:txBody>
              <a:bodyPr wrap="none" anchor="ctr"/>
              <a:lstStyle/>
              <a:p>
                <a:endParaRPr lang="en-AU"/>
              </a:p>
            </p:txBody>
          </p:sp>
        </p:grpSp>
      </p:grpSp>
      <p:grpSp>
        <p:nvGrpSpPr>
          <p:cNvPr id="614" name="Group 908"/>
          <p:cNvGrpSpPr>
            <a:grpSpLocks/>
          </p:cNvGrpSpPr>
          <p:nvPr/>
        </p:nvGrpSpPr>
        <p:grpSpPr bwMode="auto">
          <a:xfrm rot="240000" flipH="1">
            <a:off x="10463208" y="4444508"/>
            <a:ext cx="608358" cy="1700213"/>
            <a:chOff x="3891" y="3072"/>
            <a:chExt cx="392" cy="1071"/>
          </a:xfrm>
        </p:grpSpPr>
        <p:grpSp>
          <p:nvGrpSpPr>
            <p:cNvPr id="615" name="Group 905"/>
            <p:cNvGrpSpPr>
              <a:grpSpLocks/>
            </p:cNvGrpSpPr>
            <p:nvPr/>
          </p:nvGrpSpPr>
          <p:grpSpPr bwMode="auto">
            <a:xfrm>
              <a:off x="3936" y="3360"/>
              <a:ext cx="96" cy="432"/>
              <a:chOff x="4176" y="3312"/>
              <a:chExt cx="96" cy="432"/>
            </a:xfrm>
          </p:grpSpPr>
          <p:sp>
            <p:nvSpPr>
              <p:cNvPr id="625" name="Oval 906"/>
              <p:cNvSpPr>
                <a:spLocks noChangeArrowheads="1"/>
              </p:cNvSpPr>
              <p:nvPr/>
            </p:nvSpPr>
            <p:spPr bwMode="auto">
              <a:xfrm>
                <a:off x="4176" y="3312"/>
                <a:ext cx="96" cy="288"/>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6" name="Oval 907"/>
              <p:cNvSpPr>
                <a:spLocks noChangeArrowheads="1"/>
              </p:cNvSpPr>
              <p:nvPr/>
            </p:nvSpPr>
            <p:spPr bwMode="auto">
              <a:xfrm>
                <a:off x="4176" y="3552"/>
                <a:ext cx="96" cy="192"/>
              </a:xfrm>
              <a:prstGeom prst="ellipse">
                <a:avLst/>
              </a:prstGeom>
              <a:solidFill>
                <a:schemeClr val="accent6">
                  <a:lumMod val="40000"/>
                  <a:lumOff val="60000"/>
                </a:schemeClr>
              </a:solidFill>
              <a:ln w="9525">
                <a:solidFill>
                  <a:schemeClr val="accent6">
                    <a:lumMod val="60000"/>
                    <a:lumOff val="40000"/>
                  </a:schemeClr>
                </a:solidFill>
                <a:round/>
                <a:headEnd/>
                <a:tailEnd/>
              </a:ln>
              <a:effectLst/>
            </p:spPr>
            <p:txBody>
              <a:bodyPr wrap="none" anchor="ctr"/>
              <a:lstStyle/>
              <a:p>
                <a:endParaRPr lang="en-AU"/>
              </a:p>
            </p:txBody>
          </p:sp>
        </p:grpSp>
        <p:sp>
          <p:nvSpPr>
            <p:cNvPr id="616" name="Oval 890"/>
            <p:cNvSpPr>
              <a:spLocks noChangeArrowheads="1"/>
            </p:cNvSpPr>
            <p:nvPr/>
          </p:nvSpPr>
          <p:spPr bwMode="auto">
            <a:xfrm rot="120000">
              <a:off x="3984" y="3264"/>
              <a:ext cx="299" cy="609"/>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17" name="Oval 891"/>
            <p:cNvSpPr>
              <a:spLocks noChangeArrowheads="1"/>
            </p:cNvSpPr>
            <p:nvPr/>
          </p:nvSpPr>
          <p:spPr bwMode="auto">
            <a:xfrm rot="21120000">
              <a:off x="3936" y="3696"/>
              <a:ext cx="150" cy="406"/>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18" name="Oval 892"/>
            <p:cNvSpPr>
              <a:spLocks noChangeArrowheads="1"/>
            </p:cNvSpPr>
            <p:nvPr/>
          </p:nvSpPr>
          <p:spPr bwMode="auto">
            <a:xfrm rot="21120000">
              <a:off x="3891" y="4074"/>
              <a:ext cx="180" cy="64"/>
            </a:xfrm>
            <a:prstGeom prst="ellipse">
              <a:avLst/>
            </a:prstGeom>
            <a:solidFill>
              <a:schemeClr val="accent5">
                <a:lumMod val="75000"/>
              </a:schemeClr>
            </a:solidFill>
            <a:ln w="9525">
              <a:solidFill>
                <a:schemeClr val="accent5">
                  <a:lumMod val="75000"/>
                </a:schemeClr>
              </a:solidFill>
              <a:round/>
              <a:headEnd/>
              <a:tailEnd/>
            </a:ln>
            <a:effectLst/>
          </p:spPr>
          <p:txBody>
            <a:bodyPr wrap="none" anchor="ctr"/>
            <a:lstStyle/>
            <a:p>
              <a:endParaRPr lang="en-AU"/>
            </a:p>
          </p:txBody>
        </p:sp>
        <p:sp>
          <p:nvSpPr>
            <p:cNvPr id="619" name="AutoShape 893"/>
            <p:cNvSpPr>
              <a:spLocks noChangeArrowheads="1"/>
            </p:cNvSpPr>
            <p:nvPr/>
          </p:nvSpPr>
          <p:spPr bwMode="auto">
            <a:xfrm rot="120000">
              <a:off x="3984" y="3072"/>
              <a:ext cx="243"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sp>
          <p:nvSpPr>
            <p:cNvPr id="620" name="Oval 894"/>
            <p:cNvSpPr>
              <a:spLocks noChangeArrowheads="1"/>
            </p:cNvSpPr>
            <p:nvPr/>
          </p:nvSpPr>
          <p:spPr bwMode="auto">
            <a:xfrm rot="21000000" flipH="1">
              <a:off x="4128" y="3696"/>
              <a:ext cx="147" cy="406"/>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1" name="Oval 895"/>
            <p:cNvSpPr>
              <a:spLocks noChangeArrowheads="1"/>
            </p:cNvSpPr>
            <p:nvPr/>
          </p:nvSpPr>
          <p:spPr bwMode="auto">
            <a:xfrm rot="21120000" flipH="1" flipV="1">
              <a:off x="4091" y="4073"/>
              <a:ext cx="185" cy="70"/>
            </a:xfrm>
            <a:prstGeom prst="ellipse">
              <a:avLst/>
            </a:prstGeom>
            <a:solidFill>
              <a:schemeClr val="accent5">
                <a:lumMod val="75000"/>
              </a:schemeClr>
            </a:solidFill>
            <a:ln w="9525">
              <a:solidFill>
                <a:schemeClr val="accent5">
                  <a:lumMod val="75000"/>
                </a:schemeClr>
              </a:solidFill>
              <a:round/>
              <a:headEnd/>
              <a:tailEnd/>
            </a:ln>
            <a:effectLst/>
          </p:spPr>
          <p:txBody>
            <a:bodyPr wrap="none" anchor="ctr"/>
            <a:lstStyle/>
            <a:p>
              <a:endParaRPr lang="en-AU"/>
            </a:p>
          </p:txBody>
        </p:sp>
        <p:grpSp>
          <p:nvGrpSpPr>
            <p:cNvPr id="622" name="Group 904"/>
            <p:cNvGrpSpPr>
              <a:grpSpLocks/>
            </p:cNvGrpSpPr>
            <p:nvPr/>
          </p:nvGrpSpPr>
          <p:grpSpPr bwMode="auto">
            <a:xfrm>
              <a:off x="4176" y="3312"/>
              <a:ext cx="96" cy="432"/>
              <a:chOff x="4176" y="3312"/>
              <a:chExt cx="96" cy="432"/>
            </a:xfrm>
          </p:grpSpPr>
          <p:sp>
            <p:nvSpPr>
              <p:cNvPr id="623" name="Oval 896"/>
              <p:cNvSpPr>
                <a:spLocks noChangeArrowheads="1"/>
              </p:cNvSpPr>
              <p:nvPr/>
            </p:nvSpPr>
            <p:spPr bwMode="auto">
              <a:xfrm>
                <a:off x="4176" y="3312"/>
                <a:ext cx="96" cy="288"/>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4" name="Oval 903"/>
              <p:cNvSpPr>
                <a:spLocks noChangeArrowheads="1"/>
              </p:cNvSpPr>
              <p:nvPr/>
            </p:nvSpPr>
            <p:spPr bwMode="auto">
              <a:xfrm>
                <a:off x="4176" y="3552"/>
                <a:ext cx="96" cy="192"/>
              </a:xfrm>
              <a:prstGeom prst="ellipse">
                <a:avLst/>
              </a:prstGeom>
              <a:solidFill>
                <a:schemeClr val="accent6">
                  <a:lumMod val="40000"/>
                  <a:lumOff val="60000"/>
                </a:schemeClr>
              </a:solidFill>
              <a:ln w="9525">
                <a:solidFill>
                  <a:schemeClr val="accent6">
                    <a:lumMod val="60000"/>
                    <a:lumOff val="40000"/>
                  </a:schemeClr>
                </a:solidFill>
                <a:round/>
                <a:headEnd/>
                <a:tailEnd/>
              </a:ln>
              <a:effectLst/>
            </p:spPr>
            <p:txBody>
              <a:bodyPr wrap="none" anchor="ctr"/>
              <a:lstStyle/>
              <a:p>
                <a:endParaRPr lang="en-AU"/>
              </a:p>
            </p:txBody>
          </p:sp>
        </p:grpSp>
      </p:grpSp>
      <p:sp>
        <p:nvSpPr>
          <p:cNvPr id="627" name="AutoShape 909"/>
          <p:cNvSpPr>
            <a:spLocks noChangeArrowheads="1"/>
          </p:cNvSpPr>
          <p:nvPr/>
        </p:nvSpPr>
        <p:spPr bwMode="auto">
          <a:xfrm>
            <a:off x="5802958" y="2751438"/>
            <a:ext cx="914400" cy="609600"/>
          </a:xfrm>
          <a:prstGeom prst="cloudCallout">
            <a:avLst>
              <a:gd name="adj1" fmla="val -29685"/>
              <a:gd name="adj2" fmla="val 162500"/>
            </a:avLst>
          </a:prstGeom>
          <a:solidFill>
            <a:schemeClr val="accent1">
              <a:lumMod val="40000"/>
              <a:lumOff val="60000"/>
            </a:schemeClr>
          </a:solidFill>
          <a:ln w="9525">
            <a:solidFill>
              <a:srgbClr val="FF3300"/>
            </a:solidFill>
            <a:round/>
            <a:headEnd/>
            <a:tailEnd/>
          </a:ln>
          <a:effectLst/>
        </p:spPr>
        <p:txBody>
          <a:bodyPr wrap="none" anchor="ctr"/>
          <a:lstStyle/>
          <a:p>
            <a:pPr algn="ctr">
              <a:buFontTx/>
              <a:buNone/>
            </a:pPr>
            <a:r>
              <a:rPr lang="en-US" sz="1600" b="1" dirty="0">
                <a:solidFill>
                  <a:schemeClr val="bg1">
                    <a:lumMod val="85000"/>
                    <a:lumOff val="15000"/>
                  </a:schemeClr>
                </a:solidFill>
              </a:rPr>
              <a:t>Oh </a:t>
            </a:r>
          </a:p>
          <a:p>
            <a:pPr algn="ctr">
              <a:buFontTx/>
              <a:buNone/>
            </a:pPr>
            <a:r>
              <a:rPr lang="en-US" sz="1600" b="1" dirty="0">
                <a:solidFill>
                  <a:schemeClr val="bg1">
                    <a:lumMod val="85000"/>
                    <a:lumOff val="15000"/>
                  </a:schemeClr>
                </a:solidFill>
              </a:rPr>
              <a:t>dear!</a:t>
            </a:r>
            <a:endParaRPr lang="en-US" dirty="0">
              <a:solidFill>
                <a:schemeClr val="bg1">
                  <a:lumMod val="85000"/>
                  <a:lumOff val="15000"/>
                </a:schemeClr>
              </a:solidFill>
            </a:endParaRPr>
          </a:p>
        </p:txBody>
      </p:sp>
      <p:sp>
        <p:nvSpPr>
          <p:cNvPr id="628" name="AutoShape 911"/>
          <p:cNvSpPr>
            <a:spLocks noChangeArrowheads="1"/>
          </p:cNvSpPr>
          <p:nvPr/>
        </p:nvSpPr>
        <p:spPr bwMode="auto">
          <a:xfrm>
            <a:off x="7010400" y="2057400"/>
            <a:ext cx="2133600" cy="1371600"/>
          </a:xfrm>
          <a:prstGeom prst="cloudCallout">
            <a:avLst>
              <a:gd name="adj1" fmla="val -24477"/>
              <a:gd name="adj2" fmla="val 85648"/>
            </a:avLst>
          </a:prstGeom>
          <a:solidFill>
            <a:schemeClr val="accent1">
              <a:lumMod val="40000"/>
              <a:lumOff val="60000"/>
            </a:schemeClr>
          </a:solidFill>
          <a:ln w="9525">
            <a:solidFill>
              <a:srgbClr val="FF3300"/>
            </a:solidFill>
            <a:round/>
            <a:headEnd/>
            <a:tailEnd/>
          </a:ln>
          <a:effectLst/>
        </p:spPr>
        <p:txBody>
          <a:bodyPr wrap="none" anchor="ctr"/>
          <a:lstStyle/>
          <a:p>
            <a:pPr algn="ctr">
              <a:buFontTx/>
              <a:buNone/>
            </a:pPr>
            <a:r>
              <a:rPr lang="en-US" sz="1600" b="1" dirty="0"/>
              <a:t>  </a:t>
            </a:r>
            <a:r>
              <a:rPr lang="en-US" sz="1600" b="1" dirty="0">
                <a:solidFill>
                  <a:schemeClr val="bg1">
                    <a:lumMod val="85000"/>
                    <a:lumOff val="15000"/>
                  </a:schemeClr>
                </a:solidFill>
              </a:rPr>
              <a:t>But at least WE</a:t>
            </a:r>
          </a:p>
          <a:p>
            <a:pPr algn="ctr">
              <a:buFontTx/>
              <a:buNone/>
            </a:pPr>
            <a:r>
              <a:rPr lang="en-US" sz="1600" b="1" dirty="0">
                <a:solidFill>
                  <a:schemeClr val="bg1">
                    <a:lumMod val="85000"/>
                    <a:lumOff val="15000"/>
                  </a:schemeClr>
                </a:solidFill>
              </a:rPr>
              <a:t>know about </a:t>
            </a:r>
          </a:p>
          <a:p>
            <a:pPr algn="ctr">
              <a:buFontTx/>
              <a:buNone/>
            </a:pPr>
            <a:r>
              <a:rPr lang="en-US" sz="1600" b="1" dirty="0">
                <a:solidFill>
                  <a:schemeClr val="bg1">
                    <a:lumMod val="85000"/>
                    <a:lumOff val="15000"/>
                  </a:schemeClr>
                </a:solidFill>
              </a:rPr>
              <a:t>Moments</a:t>
            </a:r>
          </a:p>
        </p:txBody>
      </p:sp>
      <p:sp>
        <p:nvSpPr>
          <p:cNvPr id="629" name="Text Box 922"/>
          <p:cNvSpPr txBox="1">
            <a:spLocks noChangeArrowheads="1"/>
          </p:cNvSpPr>
          <p:nvPr/>
        </p:nvSpPr>
        <p:spPr bwMode="auto">
          <a:xfrm>
            <a:off x="3911838" y="6311459"/>
            <a:ext cx="4495800" cy="461665"/>
          </a:xfrm>
          <a:prstGeom prst="rect">
            <a:avLst/>
          </a:prstGeom>
          <a:solidFill>
            <a:schemeClr val="accent3"/>
          </a:solidFill>
          <a:ln w="9525">
            <a:noFill/>
            <a:miter lim="800000"/>
            <a:headEnd/>
            <a:tailEnd/>
          </a:ln>
          <a:effectLst/>
        </p:spPr>
        <p:txBody>
          <a:bodyPr>
            <a:spAutoFit/>
          </a:bodyPr>
          <a:lstStyle/>
          <a:p>
            <a:pPr algn="ctr">
              <a:spcBef>
                <a:spcPct val="50000"/>
              </a:spcBef>
              <a:buFontTx/>
              <a:buNone/>
            </a:pPr>
            <a:r>
              <a:rPr lang="en-US" sz="2400" b="1">
                <a:solidFill>
                  <a:srgbClr val="002060"/>
                </a:solidFill>
              </a:rPr>
              <a:t>mg x d kicked it over !!</a:t>
            </a:r>
            <a:endParaRPr lang="en-US" sz="2400">
              <a:solidFill>
                <a:srgbClr val="002060"/>
              </a:solidFill>
            </a:endParaRPr>
          </a:p>
        </p:txBody>
      </p:sp>
      <p:sp>
        <p:nvSpPr>
          <p:cNvPr id="630" name="U-Turn Arrow 629"/>
          <p:cNvSpPr/>
          <p:nvPr/>
        </p:nvSpPr>
        <p:spPr>
          <a:xfrm flipH="1">
            <a:off x="-1836712" y="-1167160"/>
            <a:ext cx="12457384" cy="669453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547961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0 L 0 0 C -0.00226 0.00185 -0.00417 0.00417 -0.00643 0.00579 C -0.0073 0.00648 -0.00834 0.00625 -0.00903 0.00718 C -0.0099 0.0081 -0.01007 0.00972 -0.01094 0.01065 C -0.0125 0.0125 -0.01459 0.01389 -0.01632 0.01551 L -0.0191 0.01782 L -0.02171 0.02037 C -0.0257 0.02847 -0.02101 0.02037 -0.02622 0.025 C -0.02726 0.02616 -0.02796 0.02778 -0.029 0.0287 C -0.03056 0.03056 -0.03247 0.03194 -0.03438 0.03356 L -0.03698 0.03588 L -0.04236 0.04074 C -0.04341 0.04144 -0.0441 0.04259 -0.04514 0.04306 L -0.04792 0.04421 C -0.04879 0.04514 -0.04966 0.04606 -0.05052 0.04676 C -0.05139 0.04722 -0.05243 0.04722 -0.0533 0.04792 C -0.05452 0.04884 -0.05556 0.05046 -0.05695 0.05162 C -0.05764 0.05208 -0.05868 0.05231 -0.05955 0.05278 C -0.06198 0.05417 -0.06424 0.05602 -0.06684 0.05764 C -0.06893 0.0588 -0.07118 0.05972 -0.07309 0.06111 C -0.07483 0.0625 -0.07587 0.06458 -0.07761 0.06597 C -0.079 0.06713 -0.08073 0.06736 -0.08212 0.06829 C -0.08403 0.06968 -0.0875 0.07315 -0.0875 0.07315 L -0.08924 0.08032 C -0.08959 0.08148 -0.08993 0.08264 -0.09028 0.08403 C -0.09046 0.08565 -0.0908 0.08727 -0.09115 0.08866 C -0.09167 0.0912 -0.09236 0.09352 -0.09289 0.09606 L -0.09566 0.10671 L -0.09827 0.11759 L -0.09914 0.1213 L -0.10018 0.12477 C -0.10035 0.13426 -0.10087 0.15532 -0.10191 0.1669 C -0.10209 0.16852 -0.10261 0.17014 -0.10278 0.17176 C -0.10382 0.17731 -0.10348 0.17731 -0.10469 0.18241 C -0.10486 0.18356 -0.10521 0.18495 -0.10556 0.18611 C -0.10625 0.18935 -0.10677 0.19236 -0.1073 0.1956 C -0.10764 0.19769 -0.10782 0.19977 -0.10816 0.20162 C -0.10851 0.20301 -0.10886 0.20394 -0.10921 0.20532 C -0.10955 0.20764 -0.10973 0.21019 -0.11007 0.2125 C -0.11164 0.22361 -0.11007 0.21181 -0.11181 0.22083 C -0.11441 0.23449 -0.11059 0.21875 -0.11459 0.23403 L -0.11546 0.23773 C -0.1158 0.23889 -0.1158 0.24028 -0.11632 0.2412 L -0.11806 0.24491 L -0.12084 0.25579 C -0.12118 0.25694 -0.12153 0.2581 -0.12171 0.25926 C -0.12205 0.26088 -0.12223 0.2625 -0.12257 0.26412 C -0.12257 0.26412 -0.12483 0.27315 -0.12535 0.275 L -0.12709 0.28218 C -0.12743 0.28333 -0.12761 0.28472 -0.12813 0.28565 C -0.12865 0.28727 -0.12934 0.28889 -0.12986 0.29051 C -0.13212 0.29745 -0.12934 0.29074 -0.1316 0.29907 C -0.13212 0.30069 -0.13282 0.30208 -0.13351 0.3037 C -0.13507 0.31389 -0.13368 0.30602 -0.13611 0.31829 C -0.13646 0.31968 -0.13681 0.3213 -0.13698 0.32292 C -0.13733 0.325 -0.1375 0.32708 -0.13802 0.32894 C -0.13855 0.33148 -0.13924 0.3338 -0.13976 0.33611 C -0.14011 0.33773 -0.14046 0.33935 -0.14063 0.34097 C -0.14132 0.34491 -0.14167 0.34907 -0.14254 0.35301 C -0.14271 0.35463 -0.14306 0.35625 -0.14341 0.35787 C -0.14358 0.35903 -0.1441 0.36019 -0.14427 0.36134 C -0.14497 0.36458 -0.14549 0.36782 -0.14601 0.37106 L -0.14705 0.37593 C -0.14723 0.3794 -0.14757 0.3831 -0.14792 0.38657 C -0.14809 0.38935 -0.14861 0.39213 -0.14879 0.39514 C -0.14931 0.40509 -0.14931 0.41505 -0.14966 0.425 C -0.14983 0.43032 -0.15035 0.43542 -0.15052 0.44074 C -0.15087 0.44676 -0.15105 0.45278 -0.15157 0.4588 C -0.15348 0.48611 -0.1533 0.46968 -0.1533 0.48403 L -0.15591 0.50208 " pathEditMode="relative" ptsTypes="AAAAAAAAAAAAAAAAAAAAAAAAAAAAAAAAAAAAAAAAAAAAAAAAAAAAAAAAAAAAAAAAAAAAAAA">
                                      <p:cBhvr>
                                        <p:cTn id="18" dur="5000" fill="hold"/>
                                        <p:tgtEl>
                                          <p:spTgt spid="14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 0 C -0.00226 0.00185 -0.00417 0.00417 -0.00643 0.00579 C -0.0073 0.00648 -0.00834 0.00625 -0.00903 0.00718 C -0.0099 0.0081 -0.01007 0.00972 -0.01094 0.01065 C -0.0125 0.0125 -0.01459 0.01389 -0.01632 0.01551 L -0.0191 0.01782 L -0.02171 0.02037 C -0.0257 0.02847 -0.02101 0.02037 -0.02622 0.025 C -0.02726 0.02616 -0.02796 0.02778 -0.029 0.0287 C -0.03056 0.03056 -0.03247 0.03194 -0.03438 0.03356 L -0.03698 0.03588 L -0.04236 0.04074 C -0.04341 0.04144 -0.0441 0.04259 -0.04514 0.04306 L -0.04792 0.04421 C -0.04879 0.04514 -0.04966 0.04606 -0.05052 0.04676 C -0.05139 0.04722 -0.05243 0.04722 -0.0533 0.04792 C -0.05452 0.04884 -0.05556 0.05046 -0.05695 0.05162 C -0.05764 0.05208 -0.05868 0.05231 -0.05955 0.05278 C -0.06198 0.05417 -0.06424 0.05602 -0.06684 0.05764 C -0.06893 0.0588 -0.07118 0.05972 -0.07309 0.06111 C -0.07483 0.0625 -0.07587 0.06458 -0.07761 0.06597 C -0.079 0.06713 -0.08073 0.06736 -0.08212 0.06829 C -0.08403 0.06968 -0.0875 0.07315 -0.0875 0.07315 L -0.08924 0.08032 C -0.08959 0.08148 -0.08993 0.08264 -0.09028 0.08403 C -0.09046 0.08565 -0.0908 0.08727 -0.09115 0.08866 C -0.09167 0.0912 -0.09236 0.09352 -0.09289 0.09606 L -0.09566 0.10671 L -0.09827 0.11759 L -0.09914 0.1213 L -0.10018 0.12477 C -0.10035 0.13426 -0.10087 0.15532 -0.10191 0.1669 C -0.10209 0.16852 -0.10261 0.17014 -0.10278 0.17176 C -0.10382 0.17731 -0.10348 0.17731 -0.10469 0.18241 C -0.10486 0.18356 -0.10521 0.18495 -0.10556 0.18611 C -0.10625 0.18935 -0.10677 0.19236 -0.1073 0.1956 C -0.10764 0.19769 -0.10782 0.19977 -0.10816 0.20162 C -0.10851 0.20301 -0.10886 0.20394 -0.10921 0.20532 C -0.10955 0.20764 -0.10973 0.21019 -0.11007 0.2125 C -0.11164 0.22361 -0.11007 0.21181 -0.11181 0.22083 C -0.11441 0.23449 -0.11059 0.21875 -0.11459 0.23403 L -0.11546 0.23773 C -0.1158 0.23889 -0.1158 0.24028 -0.11632 0.2412 L -0.11806 0.24491 L -0.12084 0.25579 C -0.12118 0.25694 -0.12153 0.2581 -0.12171 0.25926 C -0.12205 0.26088 -0.12223 0.2625 -0.12257 0.26412 C -0.12257 0.26412 -0.12483 0.27315 -0.12535 0.275 L -0.12709 0.28218 C -0.12743 0.28333 -0.12761 0.28472 -0.12813 0.28565 C -0.12865 0.28727 -0.12934 0.28889 -0.12986 0.29051 C -0.13212 0.29745 -0.12934 0.29074 -0.1316 0.29907 C -0.13212 0.30069 -0.13282 0.30208 -0.13351 0.3037 C -0.13507 0.31389 -0.13368 0.30602 -0.13611 0.31829 C -0.13646 0.31968 -0.13681 0.3213 -0.13698 0.32292 C -0.13733 0.325 -0.1375 0.32708 -0.13802 0.32894 C -0.13855 0.33148 -0.13924 0.3338 -0.13976 0.33611 C -0.14011 0.33773 -0.14046 0.33935 -0.14063 0.34097 C -0.14132 0.34491 -0.14167 0.34907 -0.14254 0.35301 C -0.14271 0.35463 -0.14306 0.35625 -0.14341 0.35787 C -0.14358 0.35903 -0.1441 0.36019 -0.14427 0.36134 C -0.14497 0.36458 -0.14549 0.36782 -0.14601 0.37106 L -0.14705 0.37593 C -0.14723 0.3794 -0.14757 0.3831 -0.14792 0.38657 C -0.14809 0.38935 -0.14861 0.39213 -0.14879 0.39514 C -0.14931 0.40509 -0.14931 0.41505 -0.14966 0.425 C -0.14983 0.43032 -0.15035 0.43542 -0.15052 0.44074 C -0.15087 0.44676 -0.15105 0.45278 -0.15157 0.4588 C -0.15348 0.48611 -0.1533 0.46968 -0.1533 0.48403 L -0.15591 0.50208 " pathEditMode="relative" ptsTypes="AAAAAAAAAAAAAAAAAAAAAAAAAAAAAAAAAAAAAAAAAAAAAAAAAAAAAAAAAAAAAAAAAAAAAAA">
                                      <p:cBhvr>
                                        <p:cTn id="20" dur="5000" fill="hold"/>
                                        <p:tgtEl>
                                          <p:spTgt spid="152"/>
                                        </p:tgtEl>
                                        <p:attrNameLst>
                                          <p:attrName>ppt_x</p:attrName>
                                          <p:attrName>ppt_y</p:attrName>
                                        </p:attrNameLst>
                                      </p:cBhvr>
                                    </p:animMotion>
                                  </p:childTnLst>
                                </p:cTn>
                              </p:par>
                              <p:par>
                                <p:cTn id="21" presetID="1"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1000"/>
                                  </p:stCondLst>
                                  <p:childTnLst>
                                    <p:set>
                                      <p:cBhvr>
                                        <p:cTn id="30" dur="1" fill="hold">
                                          <p:stCondLst>
                                            <p:cond delay="0"/>
                                          </p:stCondLst>
                                        </p:cTn>
                                        <p:tgtEl>
                                          <p:spTgt spid="271"/>
                                        </p:tgtEl>
                                        <p:attrNameLst>
                                          <p:attrName>style.visibility</p:attrName>
                                        </p:attrNameLst>
                                      </p:cBhvr>
                                      <p:to>
                                        <p:strVal val="visible"/>
                                      </p:to>
                                    </p:set>
                                  </p:childTnLst>
                                </p:cTn>
                              </p:par>
                              <p:par>
                                <p:cTn id="31" presetID="1" presetClass="exit" presetSubtype="0" fill="hold" nodeType="withEffect">
                                  <p:stCondLst>
                                    <p:cond delay="100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ntr" presetSubtype="0" fill="hold" nodeType="withEffect">
                                  <p:stCondLst>
                                    <p:cond delay="2000"/>
                                  </p:stCondLst>
                                  <p:childTnLst>
                                    <p:set>
                                      <p:cBhvr>
                                        <p:cTn id="34" dur="1" fill="hold">
                                          <p:stCondLst>
                                            <p:cond delay="0"/>
                                          </p:stCondLst>
                                        </p:cTn>
                                        <p:tgtEl>
                                          <p:spTgt spid="380"/>
                                        </p:tgtEl>
                                        <p:attrNameLst>
                                          <p:attrName>style.visibility</p:attrName>
                                        </p:attrNameLst>
                                      </p:cBhvr>
                                      <p:to>
                                        <p:strVal val="visible"/>
                                      </p:to>
                                    </p:set>
                                  </p:childTnLst>
                                </p:cTn>
                              </p:par>
                              <p:par>
                                <p:cTn id="35" presetID="1" presetClass="exit" presetSubtype="0" fill="hold" nodeType="withEffect">
                                  <p:stCondLst>
                                    <p:cond delay="2000"/>
                                  </p:stCondLst>
                                  <p:childTnLst>
                                    <p:set>
                                      <p:cBhvr>
                                        <p:cTn id="36" dur="1" fill="hold">
                                          <p:stCondLst>
                                            <p:cond delay="0"/>
                                          </p:stCondLst>
                                        </p:cTn>
                                        <p:tgtEl>
                                          <p:spTgt spid="271"/>
                                        </p:tgtEl>
                                        <p:attrNameLst>
                                          <p:attrName>style.visibility</p:attrName>
                                        </p:attrNameLst>
                                      </p:cBhvr>
                                      <p:to>
                                        <p:strVal val="hidden"/>
                                      </p:to>
                                    </p:set>
                                  </p:childTnLst>
                                </p:cTn>
                              </p:par>
                              <p:par>
                                <p:cTn id="37" presetID="1" presetClass="entr" presetSubtype="0" fill="hold" nodeType="withEffect">
                                  <p:stCondLst>
                                    <p:cond delay="3000"/>
                                  </p:stCondLst>
                                  <p:childTnLst>
                                    <p:set>
                                      <p:cBhvr>
                                        <p:cTn id="38" dur="1" fill="hold">
                                          <p:stCondLst>
                                            <p:cond delay="0"/>
                                          </p:stCondLst>
                                        </p:cTn>
                                        <p:tgtEl>
                                          <p:spTgt spid="489"/>
                                        </p:tgtEl>
                                        <p:attrNameLst>
                                          <p:attrName>style.visibility</p:attrName>
                                        </p:attrNameLst>
                                      </p:cBhvr>
                                      <p:to>
                                        <p:strVal val="visible"/>
                                      </p:to>
                                    </p:set>
                                  </p:childTnLst>
                                </p:cTn>
                              </p:par>
                              <p:par>
                                <p:cTn id="39" presetID="1" presetClass="exit" presetSubtype="0" fill="hold" nodeType="withEffect">
                                  <p:stCondLst>
                                    <p:cond delay="3000"/>
                                  </p:stCondLst>
                                  <p:childTnLst>
                                    <p:set>
                                      <p:cBhvr>
                                        <p:cTn id="40" dur="1" fill="hold">
                                          <p:stCondLst>
                                            <p:cond delay="0"/>
                                          </p:stCondLst>
                                        </p:cTn>
                                        <p:tgtEl>
                                          <p:spTgt spid="380"/>
                                        </p:tgtEl>
                                        <p:attrNameLst>
                                          <p:attrName>style.visibility</p:attrName>
                                        </p:attrNameLst>
                                      </p:cBhvr>
                                      <p:to>
                                        <p:strVal val="hidden"/>
                                      </p:to>
                                    </p:set>
                                  </p:childTnLst>
                                </p:cTn>
                              </p:par>
                              <p:par>
                                <p:cTn id="41" presetID="0" presetClass="path" presetSubtype="0" accel="50000" decel="50000" fill="hold" nodeType="withEffect">
                                  <p:stCondLst>
                                    <p:cond delay="4000"/>
                                  </p:stCondLst>
                                  <p:childTnLst>
                                    <p:animMotion origin="layout" path="M 3.33333E-6 -1.85185E-6 L -0.00556 -0.00231 C -0.00973 -0.00208 -0.01407 -0.00185 -0.01806 -0.00116 C -0.02101 -0.00069 -0.02344 0.00093 -0.02639 0.00116 C -0.03334 0.00185 -0.04497 0.00301 -0.05122 0.00486 C -0.05417 0.00556 -0.05729 0.00579 -0.05973 0.00718 C -0.06511 0.01019 -0.06216 0.00903 -0.06806 0.01088 C -0.0757 0.02107 -0.06528 0.00903 -0.07483 0.01551 C -0.07622 0.01644 -0.07657 0.01829 -0.07761 0.01921 C -0.07865 0.02014 -0.08056 0.0206 -0.08177 0.02153 C -0.08316 0.02269 -0.08455 0.02408 -0.08594 0.02523 C -0.08716 0.02616 -0.08872 0.02662 -0.09011 0.02755 C -0.0915 0.02871 -0.09271 0.03009 -0.0941 0.03125 C -0.09688 0.0331 -0.09966 0.03449 -0.10243 0.03611 C -0.104 0.03681 -0.10556 0.0375 -0.1066 0.03843 C -0.11181 0.04283 -0.11007 0.0419 -0.11632 0.0456 C -0.11754 0.04653 -0.11893 0.04746 -0.12049 0.04815 C -0.12327 0.04908 -0.12639 0.04908 -0.12882 0.05046 C -0.13473 0.05371 -0.13143 0.05255 -0.13837 0.05394 C -0.1441 0.05718 -0.14375 0.05718 -0.15104 0.05996 C -0.154 0.06111 -0.15764 0.06181 -0.16059 0.0625 C -0.16216 0.06273 -0.16354 0.06343 -0.16493 0.06366 C -0.16667 0.06412 -0.16858 0.06435 -0.17049 0.06482 C -0.18403 0.06852 -0.17309 0.06644 -0.18698 0.06852 C -0.1915 0.06991 -0.1915 0.07014 -0.19653 0.07084 C -0.19896 0.0713 -0.20139 0.07153 -0.20348 0.07199 C -0.20643 0.07269 -0.2092 0.07361 -0.21181 0.07454 C -0.21337 0.07477 -0.21476 0.07523 -0.21615 0.0757 C -0.21858 0.07639 -0.22066 0.07755 -0.22309 0.07801 C -0.22518 0.07871 -0.22761 0.07871 -0.23004 0.0794 C -0.23611 0.08102 -0.23664 0.08195 -0.24202 0.08403 C -0.24445 0.08496 -0.24688 0.08565 -0.24896 0.08658 C -0.2507 0.08704 -0.25191 0.08704 -0.2533 0.08773 C -0.25486 0.08843 -0.25591 0.08959 -0.25764 0.09005 C -0.26025 0.09121 -0.26337 0.09121 -0.2658 0.09259 C -0.26719 0.09329 -0.26858 0.09421 -0.2698 0.09491 C -0.29809 0.10579 -0.26372 0.09144 -0.28368 0.09861 C -0.28664 0.09954 -0.28924 0.10093 -0.29202 0.10209 C -0.29445 0.10301 -0.29688 0.10371 -0.29896 0.10463 C -0.30191 0.10556 -0.30434 0.10718 -0.30712 0.1081 C -0.30955 0.1088 -0.31198 0.1088 -0.31407 0.10926 C -0.31702 0.10996 -0.3198 0.11088 -0.3224 0.11181 C -0.3257 0.1125 -0.32917 0.1132 -0.3323 0.11412 C -0.3349 0.11482 -0.33785 0.11551 -0.34063 0.11644 C -0.34236 0.11713 -0.34427 0.11829 -0.34618 0.11898 C -0.34827 0.11991 -0.35365 0.12107 -0.35556 0.1213 C -0.37535 0.12477 -0.38334 0.12246 -0.41111 0.12246 " pathEditMode="relative" rAng="0" ptsTypes="AAAAAAAAAAAAAAAAAAAAAAAAAAAAAAAAAAAAAAAAAAAAAAA">
                                      <p:cBhvr>
                                        <p:cTn id="42" dur="2000" fill="hold"/>
                                        <p:tgtEl>
                                          <p:spTgt spid="489"/>
                                        </p:tgtEl>
                                        <p:attrNameLst>
                                          <p:attrName>ppt_x</p:attrName>
                                          <p:attrName>ppt_y</p:attrName>
                                        </p:attrNameLst>
                                      </p:cBhvr>
                                      <p:rCtr x="-20556" y="6042"/>
                                    </p:animMotion>
                                  </p:childTnLst>
                                </p:cTn>
                              </p:par>
                            </p:childTnLst>
                          </p:cTn>
                        </p:par>
                        <p:par>
                          <p:cTn id="43" fill="hold">
                            <p:stCondLst>
                              <p:cond delay="6000"/>
                            </p:stCondLst>
                            <p:childTnLst>
                              <p:par>
                                <p:cTn id="44" presetID="0" presetClass="path" presetSubtype="0" accel="50000" decel="50000" fill="hold" nodeType="afterEffect">
                                  <p:stCondLst>
                                    <p:cond delay="1000"/>
                                  </p:stCondLst>
                                  <p:childTnLst>
                                    <p:animMotion origin="layout" path="M -0.03871 0.0125 L -0.03871 0.0125 L -0.06128 0.01111 C -0.06406 0.01088 -0.06684 0.01065 -0.06944 0.00995 C -0.07101 0.00949 -0.0724 0.00833 -0.07396 0.00764 C -0.07812 0.00579 -0.08246 0.00463 -0.08663 0.00278 C -0.0901 0.00116 -0.09375 -0.00093 -0.0974 -0.00208 C -0.10868 -0.00579 -0.09462 -0.00093 -0.10365 -0.0044 C -0.10486 -0.00486 -0.10608 -0.00532 -0.10729 -0.00555 C -0.10851 -0.00694 -0.10955 -0.00833 -0.11094 -0.00926 C -0.11424 -0.01157 -0.11719 -0.0118 -0.12083 -0.01296 C -0.12205 -0.01319 -0.12326 -0.01366 -0.1243 -0.01412 C -0.13333 -0.01759 -0.12621 -0.01574 -0.13524 -0.01782 C -0.14358 -0.01736 -0.15208 -0.01759 -0.16042 -0.01643 C -0.16233 -0.0162 -0.16406 -0.01481 -0.1658 -0.01412 L -0.16858 -0.01296 C -0.17361 -0.01065 -0.17031 -0.01204 -0.17847 -0.00926 C -0.17969 -0.0088 -0.1809 -0.00856 -0.18212 -0.0081 C -0.18299 -0.00764 -0.18385 -0.00718 -0.18472 -0.00694 C -0.18646 -0.00625 -0.18837 -0.00625 -0.1901 -0.00555 C -0.20017 -0.00278 -0.18385 -0.00648 -0.19653 -0.00324 C -0.2 -0.00231 -0.20729 -0.00093 -0.20729 -0.00093 C -0.20885 -7.40741E-7 -0.21024 0.00116 -0.2118 0.00162 C -0.21476 0.00232 -0.21771 0.00232 -0.22083 0.00278 C -0.22292 0.00301 -0.225 0.00347 -0.22708 0.00394 C -0.23819 0.00278 -0.23646 0.00324 -0.24514 0.00162 C -0.24687 0.00116 -0.24878 0.0007 -0.25052 0.00046 C -0.25382 -0.00046 -0.25694 -0.00162 -0.26042 -0.00208 C -0.26493 -0.00278 -0.2717 -0.00278 -0.27656 -0.0044 C -0.27847 -0.00509 -0.28021 -0.00625 -0.28212 -0.00694 C -0.28351 -0.00741 -0.28507 -0.00764 -0.28663 -0.0081 C -0.28785 -0.00833 -0.28889 -0.0088 -0.2901 -0.00926 C -0.29774 -0.00856 -0.30278 -0.0081 -0.3099 -0.00694 C -0.32257 -0.00463 -0.30885 -0.00671 -0.31996 -0.0044 C -0.32708 -0.00301 -0.32604 -0.0037 -0.33246 -0.00208 C -0.33368 -0.00162 -0.3349 -0.00116 -0.33611 -0.00093 C -0.33767 -0.00046 -0.33906 -0.00023 -0.34062 0.00046 C -0.34757 0.00255 -0.33854 0.00046 -0.34687 0.00278 C -0.34878 0.00324 -0.35052 0.00347 -0.35226 0.00394 C -0.35347 0.0044 -0.35469 0.00486 -0.3559 0.00509 C -0.35833 0.00579 -0.36076 0.00602 -0.36319 0.00648 C -0.36458 0.00718 -0.36615 0.0081 -0.36771 0.0088 C -0.36927 0.00949 -0.37621 0.01088 -0.3776 0.01111 C -0.38021 0.01088 -0.38299 0.01042 -0.38559 0.00995 C -0.3868 0.00972 -0.38802 0.00903 -0.38924 0.0088 C -0.39097 0.00833 -0.39288 0.0081 -0.39462 0.00764 C -0.39583 0.00718 -0.39705 0.00671 -0.39826 0.00648 C -0.40104 0.00579 -0.40365 0.00556 -0.40642 0.00509 C -0.40816 0.00486 -0.4099 0.0044 -0.4118 0.00394 C -0.41424 0.00347 -0.41667 0.00324 -0.41892 0.00278 C -0.42049 0.00255 -0.42205 0.00185 -0.42344 0.00162 C -0.42708 0.0007 -0.43073 -0.00023 -0.43437 -0.00093 L -0.44062 -0.00208 C -0.44305 -0.00255 -0.44549 -0.00278 -0.44774 -0.00324 C -0.45139 -0.00393 -0.45503 -0.00509 -0.45868 -0.00555 L -0.4658 -0.00694 C -0.46771 -0.00718 -0.46944 -0.00787 -0.47118 -0.0081 C -0.47448 -0.00856 -0.47778 -0.0088 -0.48108 -0.00926 C -0.4934 -0.00833 -0.49496 -0.00718 -0.50555 -0.00926 C -0.50642 -0.00949 -0.50729 -0.01018 -0.50816 -0.01042 C -0.50885 -0.0118 -0.5092 -0.01319 -0.51007 -0.01412 C -0.51076 -0.01481 -0.5118 -0.01481 -0.51267 -0.01528 C -0.51371 -0.01597 -0.51441 -0.0169 -0.51545 -0.01782 C -0.51597 -0.01898 -0.51649 -0.02037 -0.51719 -0.0213 C -0.52257 -0.02847 -0.51771 -0.01574 -0.52535 -0.03102 C -0.52743 -0.03542 -0.52621 -0.03403 -0.52882 -0.03565 L -0.52882 -0.03565 " pathEditMode="relative" ptsTypes="AAAAAAAAAAAAAAAAAAAAAAAAAAAAAAAAAAAAAAAAAAAAAAAAAAAAAAAAAAAAAAAAAAA">
                                      <p:cBhvr>
                                        <p:cTn id="45" dur="5000" fill="hold"/>
                                        <p:tgtEl>
                                          <p:spTgt spid="614"/>
                                        </p:tgtEl>
                                        <p:attrNameLst>
                                          <p:attrName>ppt_x</p:attrName>
                                          <p:attrName>ppt_y</p:attrName>
                                        </p:attrNameLst>
                                      </p:cBhvr>
                                    </p:animMotion>
                                  </p:childTnLst>
                                </p:cTn>
                              </p:par>
                            </p:childTnLst>
                          </p:cTn>
                        </p:par>
                        <p:par>
                          <p:cTn id="46" fill="hold">
                            <p:stCondLst>
                              <p:cond delay="12000"/>
                            </p:stCondLst>
                            <p:childTnLst>
                              <p:par>
                                <p:cTn id="47" presetID="1" presetClass="entr" presetSubtype="0" fill="hold" grpId="0" nodeType="afterEffect">
                                  <p:stCondLst>
                                    <p:cond delay="0"/>
                                  </p:stCondLst>
                                  <p:childTnLst>
                                    <p:set>
                                      <p:cBhvr>
                                        <p:cTn id="48" dur="1" fill="hold">
                                          <p:stCondLst>
                                            <p:cond delay="0"/>
                                          </p:stCondLst>
                                        </p:cTn>
                                        <p:tgtEl>
                                          <p:spTgt spid="627"/>
                                        </p:tgtEl>
                                        <p:attrNameLst>
                                          <p:attrName>style.visibility</p:attrName>
                                        </p:attrNameLst>
                                      </p:cBhvr>
                                      <p:to>
                                        <p:strVal val="visible"/>
                                      </p:to>
                                    </p:set>
                                  </p:childTnLst>
                                </p:cTn>
                              </p:par>
                            </p:childTnLst>
                          </p:cTn>
                        </p:par>
                        <p:par>
                          <p:cTn id="49" fill="hold">
                            <p:stCondLst>
                              <p:cond delay="12000"/>
                            </p:stCondLst>
                            <p:childTnLst>
                              <p:par>
                                <p:cTn id="50" presetID="0" presetClass="path" presetSubtype="0" accel="50000" decel="50000" fill="hold" nodeType="afterEffect">
                                  <p:stCondLst>
                                    <p:cond delay="500"/>
                                  </p:stCondLst>
                                  <p:childTnLst>
                                    <p:animMotion origin="layout" path="M -1.66667E-6 -4.44444E-6 L -1.66667E-6 -4.44444E-6 C -0.01511 -0.00231 -0.00208 -0.00023 -0.01354 -0.00254 C -0.01788 -0.00347 -0.02205 -0.0037 -0.02622 -0.00486 C -0.02917 -0.00578 -0.03229 -0.00601 -0.03524 -0.0074 C -0.04427 -0.01134 -0.03021 -0.00532 -0.04149 -0.00972 C -0.0434 -0.01041 -0.04514 -0.01134 -0.04688 -0.01203 L -0.04965 -0.01342 C -0.0559 -0.02176 -0.04809 -0.01226 -0.05695 -0.01944 C -0.06094 -0.02268 -0.06458 -0.02685 -0.06858 -0.03009 C -0.07257 -0.03356 -0.08403 -0.04351 -0.08924 -0.04583 C -0.09583 -0.04884 -0.09288 -0.04768 -0.09827 -0.0493 C -0.10486 -0.04907 -0.11163 -0.04907 -0.11823 -0.04814 C -0.11997 -0.04791 -0.1217 -0.04652 -0.12361 -0.04583 C -0.12483 -0.04537 -0.12587 -0.0449 -0.12708 -0.04467 C -0.13143 -0.04328 -0.13143 -0.04375 -0.13524 -0.04213 C -0.13611 -0.04189 -0.13698 -0.04143 -0.13802 -0.04097 C -0.14028 -0.04004 -0.14271 -0.03912 -0.14514 -0.03865 L -0.15955 -0.03611 L -0.19288 -0.0375 C -0.19479 -0.0375 -0.19653 -0.03819 -0.19844 -0.03865 C -0.20018 -0.03912 -0.20781 -0.04097 -0.21094 -0.04213 C -0.21285 -0.04282 -0.21458 -0.04375 -0.21632 -0.04467 C -0.21736 -0.0449 -0.21823 -0.0456 -0.2191 -0.04583 C -0.22066 -0.04629 -0.22205 -0.04652 -0.22361 -0.04699 C -0.22448 -0.04722 -0.22535 -0.04814 -0.22622 -0.04814 C -0.22986 -0.04884 -0.23351 -0.04907 -0.23715 -0.0493 C -0.24375 -0.04907 -0.25035 -0.04884 -0.25695 -0.04814 C -0.25781 -0.04814 -0.25886 -0.04768 -0.25955 -0.04699 C -0.26181 -0.0456 -0.2625 -0.04351 -0.26511 -0.04351 C -0.26962 -0.04305 -0.27413 -0.04351 -0.27847 -0.04351 L -0.27847 -0.04351 " pathEditMode="relative" ptsTypes="AAAAAAAAAAAAAAAAAAAAAAAAAAAAAAAA">
                                      <p:cBhvr>
                                        <p:cTn id="51" dur="4000" fill="hold"/>
                                        <p:tgtEl>
                                          <p:spTgt spid="598"/>
                                        </p:tgtEl>
                                        <p:attrNameLst>
                                          <p:attrName>ppt_x</p:attrName>
                                          <p:attrName>ppt_y</p:attrName>
                                        </p:attrNameLst>
                                      </p:cBhvr>
                                    </p:animMotion>
                                  </p:childTnLst>
                                </p:cTn>
                              </p:par>
                            </p:childTnLst>
                          </p:cTn>
                        </p:par>
                        <p:par>
                          <p:cTn id="52" fill="hold">
                            <p:stCondLst>
                              <p:cond delay="16500"/>
                            </p:stCondLst>
                            <p:childTnLst>
                              <p:par>
                                <p:cTn id="53" presetID="1" presetClass="entr" presetSubtype="0" fill="hold" grpId="0" nodeType="afterEffect">
                                  <p:stCondLst>
                                    <p:cond delay="500"/>
                                  </p:stCondLst>
                                  <p:childTnLst>
                                    <p:set>
                                      <p:cBhvr>
                                        <p:cTn id="54" dur="1" fill="hold">
                                          <p:stCondLst>
                                            <p:cond delay="0"/>
                                          </p:stCondLst>
                                        </p:cTn>
                                        <p:tgtEl>
                                          <p:spTgt spid="6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animBg="1"/>
      <p:bldP spid="628" grpId="0" animBg="1"/>
      <p:bldP spid="6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4795"/>
            <a:ext cx="7498080" cy="1143000"/>
          </a:xfrm>
        </p:spPr>
        <p:txBody>
          <a:bodyPr/>
          <a:lstStyle/>
          <a:p>
            <a:r>
              <a:rPr lang="en-AU" dirty="0" smtClean="0">
                <a:latin typeface="+mn-lt"/>
              </a:rPr>
              <a:t>Vectors</a:t>
            </a:r>
            <a:endParaRPr lang="en-AU" dirty="0">
              <a:latin typeface="+mn-lt"/>
            </a:endParaRPr>
          </a:p>
        </p:txBody>
      </p:sp>
      <p:sp>
        <p:nvSpPr>
          <p:cNvPr id="3" name="Content Placeholder 2"/>
          <p:cNvSpPr>
            <a:spLocks noGrp="1"/>
          </p:cNvSpPr>
          <p:nvPr>
            <p:ph idx="1"/>
          </p:nvPr>
        </p:nvSpPr>
        <p:spPr>
          <a:xfrm>
            <a:off x="179512" y="908720"/>
            <a:ext cx="8678768" cy="4306231"/>
          </a:xfrm>
        </p:spPr>
        <p:txBody>
          <a:bodyPr>
            <a:normAutofit/>
          </a:bodyPr>
          <a:lstStyle/>
          <a:p>
            <a:r>
              <a:rPr lang="en-AU" sz="2400" dirty="0" smtClean="0"/>
              <a:t>Two vectors aiding is the addition of vectors to find the resultant vector.</a:t>
            </a:r>
          </a:p>
          <a:p>
            <a:endParaRPr lang="en-AU" sz="2400" dirty="0"/>
          </a:p>
          <a:p>
            <a:endParaRPr lang="en-AU" sz="2400" dirty="0" smtClean="0"/>
          </a:p>
          <a:p>
            <a:pPr marL="0" indent="0">
              <a:buNone/>
            </a:pPr>
            <a:endParaRPr lang="en-AU" sz="2400" dirty="0"/>
          </a:p>
          <a:p>
            <a:r>
              <a:rPr lang="en-AU" sz="2400" dirty="0" smtClean="0"/>
              <a:t>“Change in …” is the subtraction of vectors to find the resultant vector. That is, </a:t>
            </a:r>
            <a:r>
              <a:rPr lang="el-GR" sz="2400" dirty="0" smtClean="0"/>
              <a:t>Δ</a:t>
            </a:r>
            <a:r>
              <a:rPr lang="en-AU" sz="2400" b="1" i="1" dirty="0"/>
              <a:t>v = (v − u) or </a:t>
            </a:r>
            <a:r>
              <a:rPr lang="el-GR" sz="2400" b="1" i="1" dirty="0"/>
              <a:t>Δ</a:t>
            </a:r>
            <a:r>
              <a:rPr lang="en-AU" sz="2400" b="1" i="1" dirty="0"/>
              <a:t>v = </a:t>
            </a:r>
            <a:r>
              <a:rPr lang="en-AU" sz="2400" b="1" i="1" dirty="0" err="1"/>
              <a:t>v</a:t>
            </a:r>
            <a:r>
              <a:rPr lang="en-AU" sz="2400" b="1" i="1" dirty="0"/>
              <a:t> + (−u).</a:t>
            </a:r>
            <a:endParaRPr lang="en-AU" sz="2400" dirty="0"/>
          </a:p>
        </p:txBody>
      </p:sp>
      <p:pic>
        <p:nvPicPr>
          <p:cNvPr id="1026" name="Picture 2"/>
          <p:cNvPicPr>
            <a:picLocks noChangeAspect="1" noChangeArrowheads="1"/>
          </p:cNvPicPr>
          <p:nvPr/>
        </p:nvPicPr>
        <p:blipFill>
          <a:blip r:embed="rId2"/>
          <a:srcRect/>
          <a:stretch>
            <a:fillRect/>
          </a:stretch>
        </p:blipFill>
        <p:spPr bwMode="auto">
          <a:xfrm>
            <a:off x="1214414" y="1988840"/>
            <a:ext cx="7572428" cy="12858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142976" y="4803766"/>
            <a:ext cx="7601786" cy="12858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346" y="1251001"/>
            <a:ext cx="7765322" cy="3695136"/>
          </a:xfrm>
          <a:effectLst/>
        </p:spPr>
        <p:txBody>
          <a:bodyPr>
            <a:normAutofit/>
          </a:bodyPr>
          <a:lstStyle/>
          <a:p>
            <a:pPr>
              <a:buNone/>
            </a:pPr>
            <a:r>
              <a:rPr lang="en-AU" sz="2400" dirty="0" smtClean="0">
                <a:effectLst>
                  <a:outerShdw blurRad="38100" dist="38100" dir="2700000" algn="tl">
                    <a:srgbClr val="000000">
                      <a:alpha val="43137"/>
                    </a:srgbClr>
                  </a:outerShdw>
                </a:effectLst>
              </a:rPr>
              <a:t>If the forces acting on the body are balanced, then the body is in equilibrium.</a:t>
            </a:r>
          </a:p>
          <a:p>
            <a:pPr>
              <a:buNone/>
            </a:pPr>
            <a:r>
              <a:rPr lang="en-AU" sz="2400" dirty="0" smtClean="0">
                <a:effectLst>
                  <a:outerShdw blurRad="38100" dist="38100" dir="2700000" algn="tl">
                    <a:srgbClr val="000000">
                      <a:alpha val="43137"/>
                    </a:srgbClr>
                  </a:outerShdw>
                </a:effectLst>
              </a:rPr>
              <a:t>		</a:t>
            </a:r>
            <a:r>
              <a:rPr lang="el-GR" sz="2400" dirty="0" smtClean="0">
                <a:effectLst>
                  <a:outerShdw blurRad="38100" dist="38100" dir="2700000" algn="tl">
                    <a:srgbClr val="000000">
                      <a:alpha val="43137"/>
                    </a:srgbClr>
                  </a:outerShdw>
                </a:effectLst>
              </a:rPr>
              <a:t>Σ</a:t>
            </a:r>
            <a:r>
              <a:rPr lang="en-AU" sz="2400" dirty="0" smtClean="0">
                <a:effectLst>
                  <a:outerShdw blurRad="38100" dist="38100" dir="2700000" algn="tl">
                    <a:srgbClr val="000000">
                      <a:alpha val="43137"/>
                    </a:srgbClr>
                  </a:outerShdw>
                </a:effectLst>
              </a:rPr>
              <a:t>F = 0</a:t>
            </a:r>
          </a:p>
          <a:p>
            <a:pPr>
              <a:buNone/>
            </a:pPr>
            <a:r>
              <a:rPr lang="en-AU" sz="2400" dirty="0" smtClean="0">
                <a:effectLst>
                  <a:outerShdw blurRad="38100" dist="38100" dir="2700000" algn="tl">
                    <a:srgbClr val="000000">
                      <a:alpha val="43137"/>
                    </a:srgbClr>
                  </a:outerShdw>
                </a:effectLst>
              </a:rPr>
              <a:t>	</a:t>
            </a:r>
            <a:r>
              <a:rPr lang="el-GR" sz="2400" dirty="0" smtClean="0">
                <a:effectLst>
                  <a:outerShdw blurRad="38100" dist="38100" dir="2700000" algn="tl">
                    <a:srgbClr val="000000">
                      <a:alpha val="43137"/>
                    </a:srgbClr>
                  </a:outerShdw>
                </a:effectLst>
              </a:rPr>
              <a:t>Σ</a:t>
            </a:r>
            <a:r>
              <a:rPr lang="en-AU" sz="2400" dirty="0" smtClean="0">
                <a:effectLst>
                  <a:outerShdw blurRad="38100" dist="38100" dir="2700000" algn="tl">
                    <a:srgbClr val="000000">
                      <a:alpha val="43137"/>
                    </a:srgbClr>
                  </a:outerShdw>
                </a:effectLst>
              </a:rPr>
              <a:t>F</a:t>
            </a:r>
            <a:r>
              <a:rPr lang="en-AU" sz="2400" baseline="-25000" dirty="0" smtClean="0">
                <a:effectLst>
                  <a:outerShdw blurRad="38100" dist="38100" dir="2700000" algn="tl">
                    <a:srgbClr val="000000">
                      <a:alpha val="43137"/>
                    </a:srgbClr>
                  </a:outerShdw>
                </a:effectLst>
              </a:rPr>
              <a:t>action</a:t>
            </a:r>
            <a:r>
              <a:rPr lang="en-AU" sz="2400" dirty="0" smtClean="0">
                <a:effectLst>
                  <a:outerShdw blurRad="38100" dist="38100" dir="2700000" algn="tl">
                    <a:srgbClr val="000000">
                      <a:alpha val="43137"/>
                    </a:srgbClr>
                  </a:outerShdw>
                </a:effectLst>
              </a:rPr>
              <a:t> = </a:t>
            </a:r>
            <a:r>
              <a:rPr lang="el-GR" sz="2400" dirty="0" smtClean="0">
                <a:effectLst>
                  <a:outerShdw blurRad="38100" dist="38100" dir="2700000" algn="tl">
                    <a:srgbClr val="000000">
                      <a:alpha val="43137"/>
                    </a:srgbClr>
                  </a:outerShdw>
                </a:effectLst>
              </a:rPr>
              <a:t>Σ</a:t>
            </a:r>
            <a:r>
              <a:rPr lang="en-AU" sz="2400" dirty="0" err="1" smtClean="0">
                <a:effectLst>
                  <a:outerShdw blurRad="38100" dist="38100" dir="2700000" algn="tl">
                    <a:srgbClr val="000000">
                      <a:alpha val="43137"/>
                    </a:srgbClr>
                  </a:outerShdw>
                </a:effectLst>
              </a:rPr>
              <a:t>F</a:t>
            </a:r>
            <a:r>
              <a:rPr lang="en-AU" sz="2400" baseline="-25000" dirty="0" err="1" smtClean="0">
                <a:effectLst>
                  <a:outerShdw blurRad="38100" dist="38100" dir="2700000" algn="tl">
                    <a:srgbClr val="000000">
                      <a:alpha val="43137"/>
                    </a:srgbClr>
                  </a:outerShdw>
                </a:effectLst>
              </a:rPr>
              <a:t>reaction</a:t>
            </a:r>
            <a:endParaRPr lang="en-AU" sz="2400" baseline="-25000" dirty="0" smtClean="0">
              <a:effectLst>
                <a:outerShdw blurRad="38100" dist="38100" dir="2700000" algn="tl">
                  <a:srgbClr val="000000">
                    <a:alpha val="43137"/>
                  </a:srgbClr>
                </a:outerShdw>
              </a:effectLst>
            </a:endParaRPr>
          </a:p>
          <a:p>
            <a:pPr>
              <a:buNone/>
            </a:pPr>
            <a:endParaRPr lang="en-AU" sz="2400" dirty="0" smtClean="0">
              <a:effectLst>
                <a:outerShdw blurRad="38100" dist="38100" dir="2700000" algn="tl">
                  <a:srgbClr val="000000">
                    <a:alpha val="43137"/>
                  </a:srgbClr>
                </a:outerShdw>
              </a:effectLst>
            </a:endParaRPr>
          </a:p>
        </p:txBody>
      </p:sp>
      <p:pic>
        <p:nvPicPr>
          <p:cNvPr id="30722" name="Picture 2" descr="http://web.dsbn.edu.on.ca/%7Ecredit.recovery/SPH/SPH4CPU01/SPH4CPU01A04/images/image22.png"/>
          <p:cNvPicPr>
            <a:picLocks noChangeAspect="1" noChangeArrowheads="1"/>
          </p:cNvPicPr>
          <p:nvPr/>
        </p:nvPicPr>
        <p:blipFill>
          <a:blip r:embed="rId2"/>
          <a:srcRect/>
          <a:stretch>
            <a:fillRect/>
          </a:stretch>
        </p:blipFill>
        <p:spPr bwMode="auto">
          <a:xfrm>
            <a:off x="0" y="3835029"/>
            <a:ext cx="4143372" cy="3022971"/>
          </a:xfrm>
          <a:prstGeom prst="rect">
            <a:avLst/>
          </a:prstGeom>
          <a:noFill/>
        </p:spPr>
      </p:pic>
      <p:pic>
        <p:nvPicPr>
          <p:cNvPr id="30724" name="Picture 4" descr="http://education-portal.com/cimages/multimages/16/forces-balanced.jpg"/>
          <p:cNvPicPr>
            <a:picLocks noChangeAspect="1" noChangeArrowheads="1"/>
          </p:cNvPicPr>
          <p:nvPr/>
        </p:nvPicPr>
        <p:blipFill>
          <a:blip r:embed="rId3"/>
          <a:srcRect/>
          <a:stretch>
            <a:fillRect/>
          </a:stretch>
        </p:blipFill>
        <p:spPr bwMode="auto">
          <a:xfrm>
            <a:off x="4214810" y="4000504"/>
            <a:ext cx="4790503" cy="2714620"/>
          </a:xfrm>
          <a:prstGeom prst="rect">
            <a:avLst/>
          </a:prstGeom>
          <a:noFill/>
        </p:spPr>
      </p:pic>
      <p:pic>
        <p:nvPicPr>
          <p:cNvPr id="30726" name="Picture 6" descr="http://ffden-2.phys.uaf.edu/104_2012_web_projects/Fabienne-Clerc/newton3rd%20law%20pic.jpg"/>
          <p:cNvPicPr>
            <a:picLocks noChangeAspect="1" noChangeArrowheads="1"/>
          </p:cNvPicPr>
          <p:nvPr/>
        </p:nvPicPr>
        <p:blipFill>
          <a:blip r:embed="rId4"/>
          <a:srcRect/>
          <a:stretch>
            <a:fillRect/>
          </a:stretch>
        </p:blipFill>
        <p:spPr bwMode="auto">
          <a:xfrm>
            <a:off x="357158" y="3786190"/>
            <a:ext cx="3429000" cy="3429001"/>
          </a:xfrm>
          <a:prstGeom prst="rect">
            <a:avLst/>
          </a:prstGeom>
          <a:noFill/>
        </p:spPr>
      </p:pic>
      <p:pic>
        <p:nvPicPr>
          <p:cNvPr id="30728" name="Picture 8" descr="http://t0.gstatic.com/images?q=tbn:ANd9GcQ9bZ04XNx6TZymMBQchxvm1aRN6aSmA8m513CaRId7XDqNRGje5g"/>
          <p:cNvPicPr>
            <a:picLocks noChangeAspect="1" noChangeArrowheads="1"/>
          </p:cNvPicPr>
          <p:nvPr/>
        </p:nvPicPr>
        <p:blipFill>
          <a:blip r:embed="rId5"/>
          <a:srcRect/>
          <a:stretch>
            <a:fillRect/>
          </a:stretch>
        </p:blipFill>
        <p:spPr bwMode="auto">
          <a:xfrm>
            <a:off x="4000496" y="2500306"/>
            <a:ext cx="4717375" cy="4357694"/>
          </a:xfrm>
          <a:prstGeom prst="rect">
            <a:avLst/>
          </a:prstGeom>
          <a:noFill/>
        </p:spPr>
      </p:pic>
      <p:sp>
        <p:nvSpPr>
          <p:cNvPr id="2" name="Title 1"/>
          <p:cNvSpPr>
            <a:spLocks noGrp="1"/>
          </p:cNvSpPr>
          <p:nvPr>
            <p:ph type="title"/>
          </p:nvPr>
        </p:nvSpPr>
        <p:spPr>
          <a:xfrm>
            <a:off x="685347" y="-75320"/>
            <a:ext cx="7765321" cy="1326321"/>
          </a:xfrm>
        </p:spPr>
        <p:txBody>
          <a:bodyPr/>
          <a:lstStyle/>
          <a:p>
            <a:r>
              <a:rPr lang="en-AU" dirty="0" smtClean="0">
                <a:latin typeface="+mn-lt"/>
              </a:rPr>
              <a:t>Translational Equilibrium</a:t>
            </a:r>
            <a:endParaRPr lang="en-AU" dirty="0">
              <a:latin typeface="+mn-lt"/>
            </a:endParaRPr>
          </a:p>
        </p:txBody>
      </p:sp>
    </p:spTree>
    <p:extLst>
      <p:ext uri="{BB962C8B-B14F-4D97-AF65-F5344CB8AC3E}">
        <p14:creationId xmlns:p14="http://schemas.microsoft.com/office/powerpoint/2010/main" val="191526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07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7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07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52736"/>
            <a:ext cx="8686800" cy="5590974"/>
          </a:xfrm>
          <a:solidFill>
            <a:schemeClr val="tx2">
              <a:lumMod val="10000"/>
              <a:alpha val="45000"/>
            </a:schemeClr>
          </a:solidFill>
        </p:spPr>
        <p:txBody>
          <a:bodyPr>
            <a:noAutofit/>
          </a:bodyPr>
          <a:lstStyle/>
          <a:p>
            <a:pPr>
              <a:buNone/>
            </a:pPr>
            <a:r>
              <a:rPr lang="en-AU" sz="2400" u="sng" dirty="0" smtClean="0"/>
              <a:t>Example 1.5c:</a:t>
            </a:r>
            <a:r>
              <a:rPr lang="en-AU" sz="2400" dirty="0" smtClean="0"/>
              <a:t> </a:t>
            </a:r>
            <a:r>
              <a:rPr lang="en-AU" sz="2400" dirty="0" smtClean="0">
                <a:solidFill>
                  <a:schemeClr val="accent1">
                    <a:lumMod val="60000"/>
                    <a:lumOff val="40000"/>
                  </a:schemeClr>
                </a:solidFill>
              </a:rPr>
              <a:t>People are crossing the bridge, as illustrated below. The bridge has a mass of 123 kg and the mass of people are 55 kg, 65 kg, 45 kg and 68 kg respectively.</a:t>
            </a: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marL="514350" indent="-514350">
              <a:buClr>
                <a:schemeClr val="accent1">
                  <a:lumMod val="60000"/>
                  <a:lumOff val="40000"/>
                </a:schemeClr>
              </a:buClr>
              <a:buSzPct val="100000"/>
              <a:buAutoNum type="alphaLcParenR"/>
            </a:pPr>
            <a:r>
              <a:rPr lang="en-AU" sz="2400" dirty="0" smtClean="0">
                <a:solidFill>
                  <a:schemeClr val="accent1">
                    <a:lumMod val="60000"/>
                    <a:lumOff val="40000"/>
                  </a:schemeClr>
                </a:solidFill>
              </a:rPr>
              <a:t>Draw a free body diagram.</a:t>
            </a:r>
          </a:p>
          <a:p>
            <a:pPr marL="514350" indent="-514350">
              <a:buClr>
                <a:schemeClr val="accent1">
                  <a:lumMod val="60000"/>
                  <a:lumOff val="40000"/>
                </a:schemeClr>
              </a:buClr>
              <a:buSzPct val="100000"/>
              <a:buAutoNum type="alphaLcParenR"/>
            </a:pPr>
            <a:r>
              <a:rPr lang="en-AU" sz="2400" dirty="0" smtClean="0">
                <a:solidFill>
                  <a:schemeClr val="accent1">
                    <a:lumMod val="60000"/>
                    <a:lumOff val="40000"/>
                  </a:schemeClr>
                </a:solidFill>
              </a:rPr>
              <a:t>If the right hand support of the bridge is found to take 1840 N while these people are crossing, then what force would the support on the left side of the bridge be experiencing?  </a:t>
            </a:r>
          </a:p>
          <a:p>
            <a:pPr>
              <a:buClr>
                <a:srgbClr val="002060"/>
              </a:buClr>
              <a:buSzPct val="100000"/>
              <a:buNone/>
            </a:pPr>
            <a:r>
              <a:rPr lang="en-AU" sz="2400" dirty="0" smtClean="0">
                <a:solidFill>
                  <a:schemeClr val="accent1">
                    <a:lumMod val="60000"/>
                    <a:lumOff val="40000"/>
                  </a:schemeClr>
                </a:solidFill>
              </a:rPr>
              <a:t>				</a:t>
            </a:r>
          </a:p>
        </p:txBody>
      </p:sp>
      <p:pic>
        <p:nvPicPr>
          <p:cNvPr id="4" name="Picture 3" descr="Bridge.jpg"/>
          <p:cNvPicPr>
            <a:picLocks noChangeAspect="1"/>
          </p:cNvPicPr>
          <p:nvPr/>
        </p:nvPicPr>
        <p:blipFill>
          <a:blip r:embed="rId2"/>
          <a:stretch>
            <a:fillRect/>
          </a:stretch>
        </p:blipFill>
        <p:spPr>
          <a:xfrm>
            <a:off x="2339752" y="2492896"/>
            <a:ext cx="4317082" cy="1795709"/>
          </a:xfrm>
          <a:prstGeom prst="rect">
            <a:avLst/>
          </a:prstGeom>
        </p:spPr>
      </p:pic>
      <p:sp>
        <p:nvSpPr>
          <p:cNvPr id="5" name="TextBox 4"/>
          <p:cNvSpPr txBox="1"/>
          <p:nvPr/>
        </p:nvSpPr>
        <p:spPr>
          <a:xfrm>
            <a:off x="2843808" y="3429000"/>
            <a:ext cx="3744416" cy="461665"/>
          </a:xfrm>
          <a:prstGeom prst="rect">
            <a:avLst/>
          </a:prstGeom>
          <a:noFill/>
        </p:spPr>
        <p:txBody>
          <a:bodyPr wrap="square" rtlCol="0">
            <a:spAutoFit/>
          </a:bodyPr>
          <a:lstStyle/>
          <a:p>
            <a:r>
              <a:rPr lang="en-AU" sz="2400" b="1" dirty="0" smtClean="0">
                <a:solidFill>
                  <a:schemeClr val="accent1">
                    <a:lumMod val="60000"/>
                    <a:lumOff val="40000"/>
                  </a:schemeClr>
                </a:solidFill>
              </a:rPr>
              <a:t>A             B             C       D</a:t>
            </a:r>
            <a:endParaRPr lang="en-AU" sz="2400" b="1" dirty="0">
              <a:solidFill>
                <a:schemeClr val="accent1">
                  <a:lumMod val="60000"/>
                  <a:lumOff val="40000"/>
                </a:schemeClr>
              </a:solidFill>
            </a:endParaRPr>
          </a:p>
        </p:txBody>
      </p:sp>
      <p:sp>
        <p:nvSpPr>
          <p:cNvPr id="6" name="Title 1"/>
          <p:cNvSpPr>
            <a:spLocks noGrp="1"/>
          </p:cNvSpPr>
          <p:nvPr>
            <p:ph type="title"/>
          </p:nvPr>
        </p:nvSpPr>
        <p:spPr>
          <a:xfrm>
            <a:off x="685347" y="0"/>
            <a:ext cx="7765321" cy="1326321"/>
          </a:xfrm>
        </p:spPr>
        <p:txBody>
          <a:bodyPr/>
          <a:lstStyle/>
          <a:p>
            <a:r>
              <a:rPr lang="en-AU" dirty="0" smtClean="0">
                <a:latin typeface="+mn-lt"/>
              </a:rPr>
              <a:t>Translational Equilibrium</a:t>
            </a:r>
            <a:endParaRPr lang="en-AU" dirty="0">
              <a:latin typeface="+mn-lt"/>
            </a:endParaRPr>
          </a:p>
        </p:txBody>
      </p:sp>
    </p:spTree>
    <p:extLst>
      <p:ext uri="{BB962C8B-B14F-4D97-AF65-F5344CB8AC3E}">
        <p14:creationId xmlns:p14="http://schemas.microsoft.com/office/powerpoint/2010/main" val="9799118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4423"/>
            <a:ext cx="8686800" cy="530644"/>
          </a:xfrm>
          <a:solidFill>
            <a:schemeClr val="tx2">
              <a:lumMod val="10000"/>
              <a:alpha val="45000"/>
            </a:schemeClr>
          </a:solidFill>
        </p:spPr>
        <p:txBody>
          <a:bodyPr>
            <a:normAutofit lnSpcReduction="10000"/>
          </a:bodyPr>
          <a:lstStyle/>
          <a:p>
            <a:pPr>
              <a:buNone/>
            </a:pPr>
            <a:r>
              <a:rPr lang="en-AU" sz="2600" u="sng" dirty="0" smtClean="0"/>
              <a:t>Example 1.5c:</a:t>
            </a:r>
            <a:r>
              <a:rPr lang="en-AU" sz="2600" dirty="0" smtClean="0"/>
              <a:t> </a:t>
            </a:r>
            <a:r>
              <a:rPr lang="en-AU" sz="2600" dirty="0" smtClean="0">
                <a:solidFill>
                  <a:schemeClr val="accent1">
                    <a:lumMod val="60000"/>
                    <a:lumOff val="40000"/>
                  </a:schemeClr>
                </a:solidFill>
              </a:rPr>
              <a:t>Free body diagram.</a:t>
            </a:r>
          </a:p>
        </p:txBody>
      </p:sp>
      <p:grpSp>
        <p:nvGrpSpPr>
          <p:cNvPr id="27" name="Group 26"/>
          <p:cNvGrpSpPr/>
          <p:nvPr/>
        </p:nvGrpSpPr>
        <p:grpSpPr>
          <a:xfrm>
            <a:off x="2123728" y="1791762"/>
            <a:ext cx="4457700" cy="1854200"/>
            <a:chOff x="2343150" y="2717808"/>
            <a:chExt cx="4457700" cy="1854200"/>
          </a:xfrm>
        </p:grpSpPr>
        <p:pic>
          <p:nvPicPr>
            <p:cNvPr id="4" name="Picture 3" descr="Bridge.jpg"/>
            <p:cNvPicPr>
              <a:picLocks noChangeAspect="1"/>
            </p:cNvPicPr>
            <p:nvPr/>
          </p:nvPicPr>
          <p:blipFill>
            <a:blip r:embed="rId2"/>
            <a:stretch>
              <a:fillRect/>
            </a:stretch>
          </p:blipFill>
          <p:spPr>
            <a:xfrm>
              <a:off x="2343150" y="2717808"/>
              <a:ext cx="4457700" cy="1854200"/>
            </a:xfrm>
            <a:prstGeom prst="rect">
              <a:avLst/>
            </a:prstGeom>
          </p:spPr>
        </p:pic>
        <p:sp>
          <p:nvSpPr>
            <p:cNvPr id="19" name="TextBox 18"/>
            <p:cNvSpPr txBox="1"/>
            <p:nvPr/>
          </p:nvSpPr>
          <p:spPr>
            <a:xfrm>
              <a:off x="2857488" y="3702610"/>
              <a:ext cx="3664208" cy="369332"/>
            </a:xfrm>
            <a:prstGeom prst="rect">
              <a:avLst/>
            </a:prstGeom>
            <a:noFill/>
          </p:spPr>
          <p:txBody>
            <a:bodyPr wrap="none" rtlCol="0">
              <a:spAutoFit/>
            </a:bodyPr>
            <a:lstStyle/>
            <a:p>
              <a:r>
                <a:rPr lang="en-AU" b="1" dirty="0" smtClean="0">
                  <a:solidFill>
                    <a:schemeClr val="bg1"/>
                  </a:solidFill>
                </a:rPr>
                <a:t>A                B                  C          D</a:t>
              </a:r>
              <a:endParaRPr lang="en-AU" b="1" dirty="0">
                <a:solidFill>
                  <a:schemeClr val="bg1"/>
                </a:solidFill>
              </a:endParaRPr>
            </a:p>
          </p:txBody>
        </p:sp>
      </p:grpSp>
      <p:sp>
        <p:nvSpPr>
          <p:cNvPr id="26" name="TextBox 25"/>
          <p:cNvSpPr txBox="1"/>
          <p:nvPr/>
        </p:nvSpPr>
        <p:spPr>
          <a:xfrm>
            <a:off x="395536" y="5323226"/>
            <a:ext cx="8748464" cy="1200329"/>
          </a:xfrm>
          <a:prstGeom prst="rect">
            <a:avLst/>
          </a:prstGeom>
          <a:noFill/>
        </p:spPr>
        <p:txBody>
          <a:bodyPr wrap="square" rtlCol="0">
            <a:spAutoFit/>
          </a:bodyPr>
          <a:lstStyle/>
          <a:p>
            <a:r>
              <a:rPr lang="en-AU" sz="2400" dirty="0" smtClean="0"/>
              <a:t>Draw simple bridge</a:t>
            </a:r>
          </a:p>
          <a:p>
            <a:r>
              <a:rPr lang="en-AU" sz="2400" dirty="0" smtClean="0"/>
              <a:t>Add action forces</a:t>
            </a:r>
          </a:p>
          <a:p>
            <a:r>
              <a:rPr lang="en-AU" sz="2400" dirty="0" smtClean="0"/>
              <a:t>Add reaction forces</a:t>
            </a:r>
            <a:endParaRPr lang="en-AU" sz="2400" dirty="0"/>
          </a:p>
        </p:txBody>
      </p:sp>
      <p:grpSp>
        <p:nvGrpSpPr>
          <p:cNvPr id="10" name="Group 9"/>
          <p:cNvGrpSpPr/>
          <p:nvPr/>
        </p:nvGrpSpPr>
        <p:grpSpPr>
          <a:xfrm>
            <a:off x="1967044" y="3680152"/>
            <a:ext cx="4914880" cy="1938685"/>
            <a:chOff x="442632" y="4857760"/>
            <a:chExt cx="4914880" cy="1938685"/>
          </a:xfrm>
        </p:grpSpPr>
        <p:grpSp>
          <p:nvGrpSpPr>
            <p:cNvPr id="7" name="Group 6"/>
            <p:cNvGrpSpPr/>
            <p:nvPr/>
          </p:nvGrpSpPr>
          <p:grpSpPr>
            <a:xfrm>
              <a:off x="442632" y="4857760"/>
              <a:ext cx="4688256" cy="1938685"/>
              <a:chOff x="442632" y="4857760"/>
              <a:chExt cx="4688256" cy="1938685"/>
            </a:xfrm>
          </p:grpSpPr>
          <p:cxnSp>
            <p:nvCxnSpPr>
              <p:cNvPr id="12" name="Straight Arrow Connector 11"/>
              <p:cNvCxnSpPr/>
              <p:nvPr/>
            </p:nvCxnSpPr>
            <p:spPr>
              <a:xfrm rot="5400000">
                <a:off x="2244581" y="5894008"/>
                <a:ext cx="1355734"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2632" y="4857760"/>
                <a:ext cx="4688256" cy="1938685"/>
                <a:chOff x="442632" y="4857760"/>
                <a:chExt cx="4688256" cy="1938685"/>
              </a:xfrm>
            </p:grpSpPr>
            <p:cxnSp>
              <p:nvCxnSpPr>
                <p:cNvPr id="9" name="Straight Arrow Connector 8"/>
                <p:cNvCxnSpPr/>
                <p:nvPr/>
              </p:nvCxnSpPr>
              <p:spPr>
                <a:xfrm rot="5400000">
                  <a:off x="92218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36035" y="5214950"/>
                  <a:ext cx="4429156" cy="158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2136630"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42251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413689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a:off x="850349"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6" name="Isosceles Triangle 15"/>
                <p:cNvSpPr/>
                <p:nvPr/>
              </p:nvSpPr>
              <p:spPr>
                <a:xfrm>
                  <a:off x="4708001"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7" name="TextBox 16"/>
                <p:cNvSpPr txBox="1"/>
                <p:nvPr/>
              </p:nvSpPr>
              <p:spPr>
                <a:xfrm>
                  <a:off x="921787" y="5929330"/>
                  <a:ext cx="851515" cy="400110"/>
                </a:xfrm>
                <a:prstGeom prst="rect">
                  <a:avLst/>
                </a:prstGeom>
                <a:noFill/>
              </p:spPr>
              <p:txBody>
                <a:bodyPr wrap="none" rtlCol="0">
                  <a:spAutoFit/>
                </a:bodyPr>
                <a:lstStyle/>
                <a:p>
                  <a:r>
                    <a:rPr lang="en-AU" sz="2000" dirty="0" smtClean="0"/>
                    <a:t>539 N</a:t>
                  </a:r>
                  <a:endParaRPr lang="en-AU" sz="2000" dirty="0"/>
                </a:p>
              </p:txBody>
            </p:sp>
            <p:sp>
              <p:nvSpPr>
                <p:cNvPr id="20" name="TextBox 19"/>
                <p:cNvSpPr txBox="1"/>
                <p:nvPr/>
              </p:nvSpPr>
              <p:spPr>
                <a:xfrm>
                  <a:off x="1186669" y="4857760"/>
                  <a:ext cx="3770584" cy="400110"/>
                </a:xfrm>
                <a:prstGeom prst="rect">
                  <a:avLst/>
                </a:prstGeom>
                <a:noFill/>
              </p:spPr>
              <p:txBody>
                <a:bodyPr wrap="none" rtlCol="0">
                  <a:spAutoFit/>
                </a:bodyPr>
                <a:lstStyle/>
                <a:p>
                  <a:r>
                    <a:rPr lang="en-AU" sz="2000" b="1" dirty="0" smtClean="0">
                      <a:solidFill>
                        <a:schemeClr val="accent5"/>
                      </a:solidFill>
                    </a:rPr>
                    <a:t>A                B                  C          D</a:t>
                  </a:r>
                  <a:endParaRPr lang="en-AU" sz="2000" b="1" dirty="0">
                    <a:solidFill>
                      <a:schemeClr val="accent5"/>
                    </a:solidFill>
                  </a:endParaRPr>
                </a:p>
              </p:txBody>
            </p:sp>
            <p:sp>
              <p:nvSpPr>
                <p:cNvPr id="21" name="TextBox 20"/>
                <p:cNvSpPr txBox="1"/>
                <p:nvPr/>
              </p:nvSpPr>
              <p:spPr>
                <a:xfrm>
                  <a:off x="1921919" y="5929330"/>
                  <a:ext cx="851515" cy="400110"/>
                </a:xfrm>
                <a:prstGeom prst="rect">
                  <a:avLst/>
                </a:prstGeom>
                <a:noFill/>
              </p:spPr>
              <p:txBody>
                <a:bodyPr wrap="none" rtlCol="0">
                  <a:spAutoFit/>
                </a:bodyPr>
                <a:lstStyle/>
                <a:p>
                  <a:r>
                    <a:rPr lang="en-AU" sz="2000" dirty="0" smtClean="0"/>
                    <a:t>637 N</a:t>
                  </a:r>
                  <a:endParaRPr lang="en-AU" sz="2000" dirty="0"/>
                </a:p>
              </p:txBody>
            </p:sp>
            <p:sp>
              <p:nvSpPr>
                <p:cNvPr id="23" name="TextBox 22"/>
                <p:cNvSpPr txBox="1"/>
                <p:nvPr/>
              </p:nvSpPr>
              <p:spPr>
                <a:xfrm>
                  <a:off x="3272366" y="5929330"/>
                  <a:ext cx="851515" cy="400110"/>
                </a:xfrm>
                <a:prstGeom prst="rect">
                  <a:avLst/>
                </a:prstGeom>
                <a:noFill/>
              </p:spPr>
              <p:txBody>
                <a:bodyPr wrap="none" rtlCol="0">
                  <a:spAutoFit/>
                </a:bodyPr>
                <a:lstStyle/>
                <a:p>
                  <a:r>
                    <a:rPr lang="en-AU" sz="2000" dirty="0" smtClean="0"/>
                    <a:t>441 N</a:t>
                  </a:r>
                  <a:endParaRPr lang="en-AU" sz="2000" dirty="0"/>
                </a:p>
              </p:txBody>
            </p:sp>
            <p:sp>
              <p:nvSpPr>
                <p:cNvPr id="24" name="TextBox 23"/>
                <p:cNvSpPr txBox="1"/>
                <p:nvPr/>
              </p:nvSpPr>
              <p:spPr>
                <a:xfrm>
                  <a:off x="4279373" y="6039169"/>
                  <a:ext cx="851515" cy="400110"/>
                </a:xfrm>
                <a:prstGeom prst="rect">
                  <a:avLst/>
                </a:prstGeom>
                <a:noFill/>
              </p:spPr>
              <p:txBody>
                <a:bodyPr wrap="none" rtlCol="0">
                  <a:spAutoFit/>
                </a:bodyPr>
                <a:lstStyle/>
                <a:p>
                  <a:r>
                    <a:rPr lang="en-AU" sz="2000" dirty="0" smtClean="0"/>
                    <a:t>666 N</a:t>
                  </a:r>
                  <a:endParaRPr lang="en-AU" sz="2000" dirty="0"/>
                </a:p>
              </p:txBody>
            </p:sp>
            <p:sp>
              <p:nvSpPr>
                <p:cNvPr id="25" name="TextBox 24"/>
                <p:cNvSpPr txBox="1"/>
                <p:nvPr/>
              </p:nvSpPr>
              <p:spPr>
                <a:xfrm>
                  <a:off x="2850613" y="6396335"/>
                  <a:ext cx="990977" cy="400110"/>
                </a:xfrm>
                <a:prstGeom prst="rect">
                  <a:avLst/>
                </a:prstGeom>
                <a:noFill/>
              </p:spPr>
              <p:txBody>
                <a:bodyPr wrap="none" rtlCol="0">
                  <a:spAutoFit/>
                </a:bodyPr>
                <a:lstStyle/>
                <a:p>
                  <a:r>
                    <a:rPr lang="en-AU" sz="2000" dirty="0" smtClean="0"/>
                    <a:t>1205 N</a:t>
                  </a:r>
                  <a:endParaRPr lang="en-AU" sz="2000" dirty="0"/>
                </a:p>
              </p:txBody>
            </p:sp>
            <p:cxnSp>
              <p:nvCxnSpPr>
                <p:cNvPr id="28" name="Straight Arrow Connector 27"/>
                <p:cNvCxnSpPr/>
                <p:nvPr/>
              </p:nvCxnSpPr>
              <p:spPr>
                <a:xfrm rot="5400000" flipH="1" flipV="1">
                  <a:off x="685522" y="5815280"/>
                  <a:ext cx="631806" cy="2649"/>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4543174" y="5815280"/>
                  <a:ext cx="631806" cy="2649"/>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2632" y="5681979"/>
                  <a:ext cx="415498" cy="400110"/>
                </a:xfrm>
                <a:prstGeom prst="rect">
                  <a:avLst/>
                </a:prstGeom>
                <a:noFill/>
              </p:spPr>
              <p:txBody>
                <a:bodyPr wrap="none" rtlCol="0">
                  <a:spAutoFit/>
                </a:bodyPr>
                <a:lstStyle/>
                <a:p>
                  <a:r>
                    <a:rPr lang="en-AU" sz="2000" dirty="0" smtClean="0"/>
                    <a:t>F</a:t>
                  </a:r>
                  <a:r>
                    <a:rPr lang="en-AU" sz="2000" baseline="-25000" dirty="0" smtClean="0"/>
                    <a:t>L</a:t>
                  </a:r>
                  <a:endParaRPr lang="en-AU" sz="2000" baseline="-25000" dirty="0"/>
                </a:p>
              </p:txBody>
            </p:sp>
          </p:grpSp>
        </p:grpSp>
        <p:sp>
          <p:nvSpPr>
            <p:cNvPr id="32" name="TextBox 31"/>
            <p:cNvSpPr txBox="1"/>
            <p:nvPr/>
          </p:nvSpPr>
          <p:spPr>
            <a:xfrm>
              <a:off x="4929190" y="5681979"/>
              <a:ext cx="428322" cy="400110"/>
            </a:xfrm>
            <a:prstGeom prst="rect">
              <a:avLst/>
            </a:prstGeom>
            <a:noFill/>
          </p:spPr>
          <p:txBody>
            <a:bodyPr wrap="none" rtlCol="0">
              <a:spAutoFit/>
            </a:bodyPr>
            <a:lstStyle/>
            <a:p>
              <a:r>
                <a:rPr lang="en-AU" sz="2000" dirty="0" smtClean="0"/>
                <a:t>F</a:t>
              </a:r>
              <a:r>
                <a:rPr lang="en-AU" sz="2000" baseline="-25000" dirty="0" smtClean="0"/>
                <a:t>R</a:t>
              </a:r>
              <a:endParaRPr lang="en-AU" sz="2000" baseline="-25000" dirty="0"/>
            </a:p>
          </p:txBody>
        </p:sp>
      </p:grpSp>
      <p:sp>
        <p:nvSpPr>
          <p:cNvPr id="29" name="Title 1"/>
          <p:cNvSpPr>
            <a:spLocks noGrp="1"/>
          </p:cNvSpPr>
          <p:nvPr>
            <p:ph type="title"/>
          </p:nvPr>
        </p:nvSpPr>
        <p:spPr>
          <a:xfrm>
            <a:off x="685347" y="0"/>
            <a:ext cx="7765321" cy="1326321"/>
          </a:xfrm>
        </p:spPr>
        <p:txBody>
          <a:bodyPr/>
          <a:lstStyle/>
          <a:p>
            <a:r>
              <a:rPr lang="en-AU" dirty="0" smtClean="0">
                <a:latin typeface="+mn-lt"/>
              </a:rPr>
              <a:t>Translational Equilibrium</a:t>
            </a:r>
            <a:endParaRPr lang="en-AU" dirty="0">
              <a:latin typeface="+mn-lt"/>
            </a:endParaRPr>
          </a:p>
        </p:txBody>
      </p:sp>
    </p:spTree>
    <p:extLst>
      <p:ext uri="{BB962C8B-B14F-4D97-AF65-F5344CB8AC3E}">
        <p14:creationId xmlns:p14="http://schemas.microsoft.com/office/powerpoint/2010/main" val="3904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4422"/>
            <a:ext cx="8686800" cy="1710522"/>
          </a:xfrm>
        </p:spPr>
        <p:txBody>
          <a:bodyPr>
            <a:normAutofit/>
          </a:bodyPr>
          <a:lstStyle/>
          <a:p>
            <a:pPr marL="514350" indent="-514350">
              <a:buClr>
                <a:srgbClr val="002060"/>
              </a:buClr>
              <a:buSzPct val="100000"/>
              <a:buNone/>
            </a:pPr>
            <a:r>
              <a:rPr lang="en-AU" sz="2800" dirty="0" smtClean="0"/>
              <a:t>All the forces in the upwards direction have to equal all the forces in the downward direction, else the object (e.g. Bridge) fails. </a:t>
            </a:r>
            <a:endParaRPr lang="en-AU" sz="3200" dirty="0" smtClean="0"/>
          </a:p>
        </p:txBody>
      </p:sp>
      <p:pic>
        <p:nvPicPr>
          <p:cNvPr id="26" name="Picture 25" descr="ice breaker.gif"/>
          <p:cNvPicPr>
            <a:picLocks noChangeAspect="1"/>
          </p:cNvPicPr>
          <p:nvPr/>
        </p:nvPicPr>
        <p:blipFill>
          <a:blip r:embed="rId2"/>
          <a:stretch>
            <a:fillRect/>
          </a:stretch>
        </p:blipFill>
        <p:spPr>
          <a:xfrm>
            <a:off x="1201138" y="2924944"/>
            <a:ext cx="7085638" cy="3429024"/>
          </a:xfrm>
          <a:prstGeom prst="rect">
            <a:avLst/>
          </a:prstGeom>
        </p:spPr>
      </p:pic>
      <p:sp>
        <p:nvSpPr>
          <p:cNvPr id="6" name="Title 1"/>
          <p:cNvSpPr txBox="1">
            <a:spLocks/>
          </p:cNvSpPr>
          <p:nvPr/>
        </p:nvSpPr>
        <p:spPr>
          <a:xfrm>
            <a:off x="685347" y="0"/>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smtClean="0">
                <a:latin typeface="+mn-lt"/>
              </a:rPr>
              <a:t>Translational Equilibrium</a:t>
            </a:r>
            <a:endParaRPr lang="en-AU" dirty="0">
              <a:latin typeface="+mn-lt"/>
            </a:endParaRPr>
          </a:p>
        </p:txBody>
      </p:sp>
    </p:spTree>
    <p:extLst>
      <p:ext uri="{BB962C8B-B14F-4D97-AF65-F5344CB8AC3E}">
        <p14:creationId xmlns:p14="http://schemas.microsoft.com/office/powerpoint/2010/main" val="984840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346" y="1196752"/>
            <a:ext cx="7765322" cy="4594448"/>
          </a:xfrm>
        </p:spPr>
        <p:txBody>
          <a:bodyPr>
            <a:normAutofit/>
          </a:bodyPr>
          <a:lstStyle/>
          <a:p>
            <a:pPr>
              <a:buNone/>
            </a:pPr>
            <a:r>
              <a:rPr lang="en-AU" sz="2800" dirty="0" smtClean="0"/>
              <a:t>If the moments acting on the body are balanced, then the body is in equilibrium.</a:t>
            </a:r>
          </a:p>
          <a:p>
            <a:pPr>
              <a:lnSpc>
                <a:spcPct val="100000"/>
              </a:lnSpc>
              <a:spcBef>
                <a:spcPts val="0"/>
              </a:spcBef>
              <a:buNone/>
            </a:pPr>
            <a:r>
              <a:rPr lang="en-AU" sz="2800" dirty="0" smtClean="0"/>
              <a:t>		</a:t>
            </a:r>
            <a:r>
              <a:rPr lang="el-GR" sz="2800" dirty="0" smtClean="0"/>
              <a:t>Σ</a:t>
            </a:r>
            <a:r>
              <a:rPr lang="en-AU" sz="2800" dirty="0">
                <a:sym typeface="Symbol" panose="05050102010706020507" pitchFamily="18" charset="2"/>
              </a:rPr>
              <a:t> </a:t>
            </a:r>
            <a:r>
              <a:rPr lang="en-AU" sz="4400" dirty="0">
                <a:sym typeface="Symbol" panose="05050102010706020507" pitchFamily="18" charset="2"/>
              </a:rPr>
              <a:t></a:t>
            </a:r>
            <a:r>
              <a:rPr lang="en-AU" sz="2800" dirty="0" smtClean="0"/>
              <a:t> = 0</a:t>
            </a:r>
          </a:p>
          <a:p>
            <a:pPr>
              <a:lnSpc>
                <a:spcPct val="100000"/>
              </a:lnSpc>
              <a:spcBef>
                <a:spcPts val="0"/>
              </a:spcBef>
              <a:buNone/>
            </a:pPr>
            <a:r>
              <a:rPr lang="en-AU" sz="2800" dirty="0" smtClean="0"/>
              <a:t>	</a:t>
            </a:r>
            <a:r>
              <a:rPr lang="el-GR" sz="2800" dirty="0" smtClean="0"/>
              <a:t>Σ</a:t>
            </a:r>
            <a:r>
              <a:rPr lang="en-AU" sz="2800" dirty="0">
                <a:sym typeface="Symbol" panose="05050102010706020507" pitchFamily="18" charset="2"/>
              </a:rPr>
              <a:t> </a:t>
            </a:r>
            <a:r>
              <a:rPr lang="en-AU" sz="4400" dirty="0">
                <a:sym typeface="Symbol" panose="05050102010706020507" pitchFamily="18" charset="2"/>
              </a:rPr>
              <a:t></a:t>
            </a:r>
            <a:r>
              <a:rPr lang="en-AU" sz="2800" dirty="0">
                <a:sym typeface="Symbol" panose="05050102010706020507" pitchFamily="18" charset="2"/>
              </a:rPr>
              <a:t> </a:t>
            </a:r>
            <a:r>
              <a:rPr lang="en-AU" sz="2800" baseline="-25000" dirty="0" smtClean="0"/>
              <a:t>clockwise</a:t>
            </a:r>
            <a:r>
              <a:rPr lang="en-AU" sz="2800" dirty="0" smtClean="0"/>
              <a:t> = </a:t>
            </a:r>
            <a:r>
              <a:rPr lang="el-GR" sz="2800" dirty="0" smtClean="0"/>
              <a:t>Σ</a:t>
            </a:r>
            <a:r>
              <a:rPr lang="en-AU" sz="2800" dirty="0">
                <a:sym typeface="Symbol" panose="05050102010706020507" pitchFamily="18" charset="2"/>
              </a:rPr>
              <a:t> </a:t>
            </a:r>
            <a:r>
              <a:rPr lang="en-AU" sz="4400" dirty="0">
                <a:sym typeface="Symbol" panose="05050102010706020507" pitchFamily="18" charset="2"/>
              </a:rPr>
              <a:t></a:t>
            </a:r>
            <a:r>
              <a:rPr lang="en-AU" sz="2800" dirty="0" smtClean="0"/>
              <a:t> </a:t>
            </a:r>
            <a:r>
              <a:rPr lang="en-AU" sz="2800" baseline="-25000" dirty="0" smtClean="0"/>
              <a:t>anticlockwise</a:t>
            </a:r>
          </a:p>
          <a:p>
            <a:pPr>
              <a:buNone/>
            </a:pPr>
            <a:endParaRPr lang="en-AU" sz="2800" dirty="0" smtClean="0"/>
          </a:p>
        </p:txBody>
      </p:sp>
      <p:pic>
        <p:nvPicPr>
          <p:cNvPr id="83970" name="Picture 2" descr="http://www.bbc.co.uk/bitesize/ks3/science/images/weights_on_a_seesaw.gif"/>
          <p:cNvPicPr>
            <a:picLocks noChangeAspect="1" noChangeArrowheads="1"/>
          </p:cNvPicPr>
          <p:nvPr/>
        </p:nvPicPr>
        <p:blipFill>
          <a:blip r:embed="rId2"/>
          <a:srcRect/>
          <a:stretch>
            <a:fillRect/>
          </a:stretch>
        </p:blipFill>
        <p:spPr bwMode="auto">
          <a:xfrm>
            <a:off x="1714479" y="3857628"/>
            <a:ext cx="5712883" cy="3000372"/>
          </a:xfrm>
          <a:prstGeom prst="rect">
            <a:avLst/>
          </a:prstGeom>
          <a:noFill/>
        </p:spPr>
      </p:pic>
      <p:sp>
        <p:nvSpPr>
          <p:cNvPr id="2" name="Title 1"/>
          <p:cNvSpPr>
            <a:spLocks noGrp="1"/>
          </p:cNvSpPr>
          <p:nvPr>
            <p:ph type="title"/>
          </p:nvPr>
        </p:nvSpPr>
        <p:spPr>
          <a:xfrm>
            <a:off x="685347" y="44624"/>
            <a:ext cx="7765321" cy="1326321"/>
          </a:xfrm>
        </p:spPr>
        <p:txBody>
          <a:bodyPr/>
          <a:lstStyle/>
          <a:p>
            <a:r>
              <a:rPr lang="en-AU" dirty="0" smtClean="0">
                <a:latin typeface="+mn-lt"/>
              </a:rPr>
              <a:t>Rotational Equilibrium</a:t>
            </a:r>
            <a:endParaRPr lang="en-AU" dirty="0">
              <a:latin typeface="+mn-lt"/>
            </a:endParaRPr>
          </a:p>
        </p:txBody>
      </p:sp>
    </p:spTree>
    <p:extLst>
      <p:ext uri="{BB962C8B-B14F-4D97-AF65-F5344CB8AC3E}">
        <p14:creationId xmlns:p14="http://schemas.microsoft.com/office/powerpoint/2010/main" val="10115625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24744"/>
            <a:ext cx="8686800" cy="1063590"/>
          </a:xfrm>
          <a:solidFill>
            <a:schemeClr val="tx2">
              <a:lumMod val="10000"/>
              <a:alpha val="45000"/>
            </a:schemeClr>
          </a:solidFill>
        </p:spPr>
        <p:txBody>
          <a:bodyPr/>
          <a:lstStyle/>
          <a:p>
            <a:pPr>
              <a:buNone/>
            </a:pPr>
            <a:r>
              <a:rPr lang="en-AU" sz="2600" u="sng" dirty="0" smtClean="0"/>
              <a:t>Example 1.5d:</a:t>
            </a:r>
            <a:r>
              <a:rPr lang="en-AU" sz="2600" dirty="0" smtClean="0"/>
              <a:t> </a:t>
            </a:r>
            <a:r>
              <a:rPr lang="en-AU" sz="2600" dirty="0" smtClean="0">
                <a:solidFill>
                  <a:schemeClr val="accent1">
                    <a:lumMod val="60000"/>
                    <a:lumOff val="40000"/>
                  </a:schemeClr>
                </a:solidFill>
              </a:rPr>
              <a:t>Given the following illustration, calculate the force each abutment would experience.</a:t>
            </a:r>
          </a:p>
          <a:p>
            <a:pPr>
              <a:buNone/>
            </a:pPr>
            <a:endParaRPr lang="en-AU" sz="2600" dirty="0" smtClean="0">
              <a:solidFill>
                <a:schemeClr val="accent1">
                  <a:lumMod val="60000"/>
                  <a:lumOff val="40000"/>
                </a:schemeClr>
              </a:solidFill>
            </a:endParaRPr>
          </a:p>
          <a:p>
            <a:pPr>
              <a:buNone/>
            </a:pPr>
            <a:endParaRPr lang="en-AU" sz="2600" dirty="0" smtClean="0">
              <a:solidFill>
                <a:schemeClr val="accent1">
                  <a:lumMod val="60000"/>
                  <a:lumOff val="40000"/>
                </a:schemeClr>
              </a:solidFill>
            </a:endParaRPr>
          </a:p>
        </p:txBody>
      </p:sp>
      <p:pic>
        <p:nvPicPr>
          <p:cNvPr id="82946" name="Picture 2" descr="http://www.antonine-education.co.uk/Image_library/Physics_2/Mechanics/MEC_03-5/moment1.gif"/>
          <p:cNvPicPr>
            <a:picLocks noChangeAspect="1" noChangeArrowheads="1"/>
          </p:cNvPicPr>
          <p:nvPr/>
        </p:nvPicPr>
        <p:blipFill>
          <a:blip r:embed="rId2"/>
          <a:srcRect/>
          <a:stretch>
            <a:fillRect/>
          </a:stretch>
        </p:blipFill>
        <p:spPr bwMode="auto">
          <a:xfrm>
            <a:off x="1428728" y="2285992"/>
            <a:ext cx="6429420" cy="4368877"/>
          </a:xfrm>
          <a:prstGeom prst="rect">
            <a:avLst/>
          </a:prstGeom>
          <a:noFill/>
        </p:spPr>
      </p:pic>
      <p:sp>
        <p:nvSpPr>
          <p:cNvPr id="6" name="Title 1"/>
          <p:cNvSpPr>
            <a:spLocks noGrp="1"/>
          </p:cNvSpPr>
          <p:nvPr>
            <p:ph type="title"/>
          </p:nvPr>
        </p:nvSpPr>
        <p:spPr>
          <a:xfrm>
            <a:off x="685347" y="44624"/>
            <a:ext cx="7765321" cy="1326321"/>
          </a:xfrm>
        </p:spPr>
        <p:txBody>
          <a:bodyPr/>
          <a:lstStyle/>
          <a:p>
            <a:r>
              <a:rPr lang="en-AU" dirty="0" smtClean="0">
                <a:latin typeface="+mn-lt"/>
              </a:rPr>
              <a:t>Rotational Equilibrium</a:t>
            </a:r>
            <a:endParaRPr lang="en-AU" dirty="0">
              <a:latin typeface="+mn-lt"/>
            </a:endParaRPr>
          </a:p>
        </p:txBody>
      </p:sp>
    </p:spTree>
    <p:extLst>
      <p:ext uri="{BB962C8B-B14F-4D97-AF65-F5344CB8AC3E}">
        <p14:creationId xmlns:p14="http://schemas.microsoft.com/office/powerpoint/2010/main" val="7606257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75033"/>
            <a:ext cx="8686800" cy="916956"/>
          </a:xfrm>
          <a:solidFill>
            <a:schemeClr val="tx2">
              <a:lumMod val="10000"/>
              <a:alpha val="45000"/>
            </a:schemeClr>
          </a:solidFill>
        </p:spPr>
        <p:txBody>
          <a:bodyPr>
            <a:normAutofit lnSpcReduction="10000"/>
          </a:bodyPr>
          <a:lstStyle/>
          <a:p>
            <a:pPr>
              <a:buNone/>
            </a:pPr>
            <a:r>
              <a:rPr lang="en-AU" sz="2400" u="sng" dirty="0"/>
              <a:t>Example 1.5d:</a:t>
            </a:r>
            <a:r>
              <a:rPr lang="en-AU" sz="2400" dirty="0"/>
              <a:t> </a:t>
            </a:r>
            <a:r>
              <a:rPr lang="en-AU" sz="2400" dirty="0" smtClean="0">
                <a:solidFill>
                  <a:schemeClr val="accent1">
                    <a:lumMod val="60000"/>
                    <a:lumOff val="40000"/>
                  </a:schemeClr>
                </a:solidFill>
              </a:rPr>
              <a:t>Draw a free body diagram and convert all masses to forces.</a:t>
            </a:r>
          </a:p>
          <a:p>
            <a:pPr>
              <a:buNone/>
            </a:pPr>
            <a:endParaRPr lang="en-AU" sz="2400" dirty="0" smtClean="0">
              <a:solidFill>
                <a:schemeClr val="accent1">
                  <a:lumMod val="60000"/>
                  <a:lumOff val="40000"/>
                </a:schemeClr>
              </a:solidFill>
            </a:endParaRPr>
          </a:p>
        </p:txBody>
      </p:sp>
      <p:cxnSp>
        <p:nvCxnSpPr>
          <p:cNvPr id="9" name="Straight Arrow Connector 8"/>
          <p:cNvCxnSpPr/>
          <p:nvPr/>
        </p:nvCxnSpPr>
        <p:spPr>
          <a:xfrm rot="16200000" flipH="1">
            <a:off x="1040615" y="3175759"/>
            <a:ext cx="1784363" cy="8005"/>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85720" y="2214554"/>
            <a:ext cx="8643998" cy="7143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3429389" y="3285727"/>
            <a:ext cx="2000264" cy="794"/>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5082898" y="3418168"/>
            <a:ext cx="2286016" cy="21664"/>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a:off x="428596" y="2287580"/>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Isosceles Triangle 15"/>
          <p:cNvSpPr/>
          <p:nvPr/>
        </p:nvSpPr>
        <p:spPr>
          <a:xfrm>
            <a:off x="8331711" y="2214554"/>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p:cNvSpPr txBox="1"/>
          <p:nvPr/>
        </p:nvSpPr>
        <p:spPr>
          <a:xfrm>
            <a:off x="1212695" y="3967467"/>
            <a:ext cx="1872629" cy="461665"/>
          </a:xfrm>
          <a:prstGeom prst="rect">
            <a:avLst/>
          </a:prstGeom>
          <a:noFill/>
        </p:spPr>
        <p:txBody>
          <a:bodyPr wrap="none" rtlCol="0">
            <a:spAutoFit/>
          </a:bodyPr>
          <a:lstStyle/>
          <a:p>
            <a:r>
              <a:rPr lang="en-AU" sz="2400" dirty="0" smtClean="0"/>
              <a:t>4.41 x 10</a:t>
            </a:r>
            <a:r>
              <a:rPr lang="en-AU" sz="2400" baseline="30000" dirty="0" smtClean="0"/>
              <a:t>4</a:t>
            </a:r>
            <a:r>
              <a:rPr lang="en-AU" sz="2400" dirty="0" smtClean="0"/>
              <a:t> N</a:t>
            </a:r>
            <a:endParaRPr lang="en-AU" sz="2400" dirty="0"/>
          </a:p>
        </p:txBody>
      </p:sp>
      <p:sp>
        <p:nvSpPr>
          <p:cNvPr id="20" name="TextBox 19"/>
          <p:cNvSpPr txBox="1"/>
          <p:nvPr/>
        </p:nvSpPr>
        <p:spPr>
          <a:xfrm>
            <a:off x="1728127" y="1779878"/>
            <a:ext cx="4979248" cy="523220"/>
          </a:xfrm>
          <a:prstGeom prst="rect">
            <a:avLst/>
          </a:prstGeom>
          <a:noFill/>
        </p:spPr>
        <p:txBody>
          <a:bodyPr wrap="none" rtlCol="0">
            <a:spAutoFit/>
          </a:bodyPr>
          <a:lstStyle/>
          <a:p>
            <a:r>
              <a:rPr lang="en-AU" sz="2800" b="1" dirty="0" smtClean="0">
                <a:solidFill>
                  <a:schemeClr val="accent5">
                    <a:lumMod val="40000"/>
                    <a:lumOff val="60000"/>
                  </a:schemeClr>
                </a:solidFill>
              </a:rPr>
              <a:t>T                         Br                C</a:t>
            </a:r>
            <a:endParaRPr lang="en-AU" sz="2800" b="1" dirty="0">
              <a:solidFill>
                <a:schemeClr val="accent5">
                  <a:lumMod val="40000"/>
                  <a:lumOff val="60000"/>
                </a:schemeClr>
              </a:solidFill>
            </a:endParaRPr>
          </a:p>
        </p:txBody>
      </p:sp>
      <p:sp>
        <p:nvSpPr>
          <p:cNvPr id="23" name="TextBox 22"/>
          <p:cNvSpPr txBox="1"/>
          <p:nvPr/>
        </p:nvSpPr>
        <p:spPr>
          <a:xfrm>
            <a:off x="5715008" y="4572008"/>
            <a:ext cx="2044149" cy="461665"/>
          </a:xfrm>
          <a:prstGeom prst="rect">
            <a:avLst/>
          </a:prstGeom>
          <a:noFill/>
        </p:spPr>
        <p:txBody>
          <a:bodyPr wrap="none" rtlCol="0">
            <a:spAutoFit/>
          </a:bodyPr>
          <a:lstStyle/>
          <a:p>
            <a:r>
              <a:rPr lang="en-AU" sz="2400" dirty="0" smtClean="0"/>
              <a:t>1.078 x 10</a:t>
            </a:r>
            <a:r>
              <a:rPr lang="en-AU" sz="2400" baseline="30000" dirty="0" smtClean="0"/>
              <a:t>4</a:t>
            </a:r>
            <a:r>
              <a:rPr lang="en-AU" sz="2400" dirty="0" smtClean="0"/>
              <a:t> N</a:t>
            </a:r>
            <a:endParaRPr lang="en-AU" sz="2400" dirty="0"/>
          </a:p>
        </p:txBody>
      </p:sp>
      <p:sp>
        <p:nvSpPr>
          <p:cNvPr id="25" name="TextBox 24"/>
          <p:cNvSpPr txBox="1"/>
          <p:nvPr/>
        </p:nvSpPr>
        <p:spPr>
          <a:xfrm>
            <a:off x="3929058" y="4286256"/>
            <a:ext cx="1930337" cy="461665"/>
          </a:xfrm>
          <a:prstGeom prst="rect">
            <a:avLst/>
          </a:prstGeom>
          <a:noFill/>
        </p:spPr>
        <p:txBody>
          <a:bodyPr wrap="none" rtlCol="0">
            <a:spAutoFit/>
          </a:bodyPr>
          <a:lstStyle/>
          <a:p>
            <a:r>
              <a:rPr lang="en-AU" sz="2400" dirty="0" smtClean="0"/>
              <a:t>1.96 x 10</a:t>
            </a:r>
            <a:r>
              <a:rPr lang="en-AU" sz="2400" baseline="30000" dirty="0" smtClean="0"/>
              <a:t>5</a:t>
            </a:r>
            <a:r>
              <a:rPr lang="en-AU" sz="2400" dirty="0" smtClean="0"/>
              <a:t> N</a:t>
            </a:r>
            <a:endParaRPr lang="en-AU" sz="2400" dirty="0"/>
          </a:p>
        </p:txBody>
      </p:sp>
      <p:cxnSp>
        <p:nvCxnSpPr>
          <p:cNvPr id="28" name="Straight Arrow Connector 27"/>
          <p:cNvCxnSpPr/>
          <p:nvPr/>
        </p:nvCxnSpPr>
        <p:spPr>
          <a:xfrm rot="5400000" flipH="1" flipV="1">
            <a:off x="107826" y="3034145"/>
            <a:ext cx="928694" cy="3893"/>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200000" flipV="1">
            <a:off x="7491675" y="3491155"/>
            <a:ext cx="2001852" cy="16978"/>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0" y="3143248"/>
            <a:ext cx="491481" cy="461665"/>
          </a:xfrm>
          <a:prstGeom prst="rect">
            <a:avLst/>
          </a:prstGeom>
          <a:noFill/>
        </p:spPr>
        <p:txBody>
          <a:bodyPr wrap="none" rtlCol="0">
            <a:spAutoFit/>
          </a:bodyPr>
          <a:lstStyle/>
          <a:p>
            <a:r>
              <a:rPr lang="en-AU" sz="2400" dirty="0" smtClean="0"/>
              <a:t>F</a:t>
            </a:r>
            <a:r>
              <a:rPr lang="en-AU" sz="2400" baseline="-25000" dirty="0" smtClean="0"/>
              <a:t>A</a:t>
            </a:r>
            <a:endParaRPr lang="en-AU" sz="2400" baseline="-25000" dirty="0"/>
          </a:p>
        </p:txBody>
      </p:sp>
      <p:sp>
        <p:nvSpPr>
          <p:cNvPr id="32" name="TextBox 31"/>
          <p:cNvSpPr txBox="1"/>
          <p:nvPr/>
        </p:nvSpPr>
        <p:spPr>
          <a:xfrm>
            <a:off x="8552900" y="3253087"/>
            <a:ext cx="519694" cy="461665"/>
          </a:xfrm>
          <a:prstGeom prst="rect">
            <a:avLst/>
          </a:prstGeom>
          <a:noFill/>
        </p:spPr>
        <p:txBody>
          <a:bodyPr wrap="none" rtlCol="0">
            <a:spAutoFit/>
          </a:bodyPr>
          <a:lstStyle/>
          <a:p>
            <a:r>
              <a:rPr lang="en-AU" sz="2400" dirty="0" smtClean="0"/>
              <a:t>F</a:t>
            </a:r>
            <a:r>
              <a:rPr lang="en-AU" sz="2400" baseline="-25000" dirty="0" smtClean="0"/>
              <a:t>B</a:t>
            </a:r>
            <a:endParaRPr lang="en-AU" sz="2400" baseline="-25000" dirty="0"/>
          </a:p>
        </p:txBody>
      </p:sp>
      <p:pic>
        <p:nvPicPr>
          <p:cNvPr id="39" name="Picture 2" descr="http://www.antonine-education.co.uk/Image_library/Physics_2/Mechanics/MEC_03-5/moment1.gif"/>
          <p:cNvPicPr>
            <a:picLocks noChangeAspect="1" noChangeArrowheads="1"/>
          </p:cNvPicPr>
          <p:nvPr/>
        </p:nvPicPr>
        <p:blipFill>
          <a:blip r:embed="rId2"/>
          <a:srcRect/>
          <a:stretch>
            <a:fillRect/>
          </a:stretch>
        </p:blipFill>
        <p:spPr bwMode="auto">
          <a:xfrm>
            <a:off x="0" y="4553315"/>
            <a:ext cx="3817743" cy="2594208"/>
          </a:xfrm>
          <a:prstGeom prst="rect">
            <a:avLst/>
          </a:prstGeom>
          <a:noFill/>
        </p:spPr>
      </p:pic>
      <p:grpSp>
        <p:nvGrpSpPr>
          <p:cNvPr id="4" name="Group 3"/>
          <p:cNvGrpSpPr/>
          <p:nvPr/>
        </p:nvGrpSpPr>
        <p:grpSpPr>
          <a:xfrm>
            <a:off x="571472" y="2538707"/>
            <a:ext cx="7858180" cy="1066206"/>
            <a:chOff x="571472" y="2538707"/>
            <a:chExt cx="7858180" cy="1066206"/>
          </a:xfrm>
        </p:grpSpPr>
        <p:cxnSp>
          <p:nvCxnSpPr>
            <p:cNvPr id="41" name="Straight Arrow Connector 40"/>
            <p:cNvCxnSpPr/>
            <p:nvPr/>
          </p:nvCxnSpPr>
          <p:spPr>
            <a:xfrm>
              <a:off x="571472" y="2927346"/>
              <a:ext cx="135732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71472" y="3571876"/>
              <a:ext cx="7858180"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472" y="3143248"/>
              <a:ext cx="385765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71472" y="3355974"/>
              <a:ext cx="564360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73977" y="2538707"/>
              <a:ext cx="697627" cy="461665"/>
            </a:xfrm>
            <a:prstGeom prst="rect">
              <a:avLst/>
            </a:prstGeom>
            <a:noFill/>
          </p:spPr>
          <p:txBody>
            <a:bodyPr wrap="none" rtlCol="0">
              <a:spAutoFit/>
            </a:bodyPr>
            <a:lstStyle/>
            <a:p>
              <a:r>
                <a:rPr lang="en-AU" sz="2400" dirty="0" smtClean="0">
                  <a:solidFill>
                    <a:srgbClr val="339933"/>
                  </a:solidFill>
                </a:rPr>
                <a:t>4 m</a:t>
              </a:r>
              <a:endParaRPr lang="en-AU" sz="2400" dirty="0">
                <a:solidFill>
                  <a:srgbClr val="339933"/>
                </a:solidFill>
              </a:endParaRPr>
            </a:p>
          </p:txBody>
        </p:sp>
        <p:sp>
          <p:nvSpPr>
            <p:cNvPr id="57" name="TextBox 56"/>
            <p:cNvSpPr txBox="1"/>
            <p:nvPr/>
          </p:nvSpPr>
          <p:spPr>
            <a:xfrm>
              <a:off x="2643174" y="2714620"/>
              <a:ext cx="697627" cy="461665"/>
            </a:xfrm>
            <a:prstGeom prst="rect">
              <a:avLst/>
            </a:prstGeom>
            <a:noFill/>
          </p:spPr>
          <p:txBody>
            <a:bodyPr wrap="none" rtlCol="0">
              <a:spAutoFit/>
            </a:bodyPr>
            <a:lstStyle/>
            <a:p>
              <a:r>
                <a:rPr lang="en-AU" sz="2400" dirty="0" smtClean="0">
                  <a:solidFill>
                    <a:srgbClr val="339933"/>
                  </a:solidFill>
                </a:rPr>
                <a:t>8 m</a:t>
              </a:r>
              <a:endParaRPr lang="en-AU" sz="2400" dirty="0">
                <a:solidFill>
                  <a:srgbClr val="339933"/>
                </a:solidFill>
              </a:endParaRPr>
            </a:p>
          </p:txBody>
        </p:sp>
        <p:sp>
          <p:nvSpPr>
            <p:cNvPr id="58" name="TextBox 57"/>
            <p:cNvSpPr txBox="1"/>
            <p:nvPr/>
          </p:nvSpPr>
          <p:spPr>
            <a:xfrm>
              <a:off x="4929190" y="2928934"/>
              <a:ext cx="869149" cy="461665"/>
            </a:xfrm>
            <a:prstGeom prst="rect">
              <a:avLst/>
            </a:prstGeom>
            <a:noFill/>
          </p:spPr>
          <p:txBody>
            <a:bodyPr wrap="none" rtlCol="0">
              <a:spAutoFit/>
            </a:bodyPr>
            <a:lstStyle/>
            <a:p>
              <a:r>
                <a:rPr lang="en-AU" sz="2400" dirty="0" smtClean="0">
                  <a:solidFill>
                    <a:srgbClr val="339933"/>
                  </a:solidFill>
                </a:rPr>
                <a:t>10 m</a:t>
              </a:r>
              <a:endParaRPr lang="en-AU" sz="2400" dirty="0">
                <a:solidFill>
                  <a:srgbClr val="339933"/>
                </a:solidFill>
              </a:endParaRPr>
            </a:p>
          </p:txBody>
        </p:sp>
        <p:sp>
          <p:nvSpPr>
            <p:cNvPr id="59" name="TextBox 58"/>
            <p:cNvSpPr txBox="1"/>
            <p:nvPr/>
          </p:nvSpPr>
          <p:spPr>
            <a:xfrm>
              <a:off x="6786578" y="3143248"/>
              <a:ext cx="869149" cy="461665"/>
            </a:xfrm>
            <a:prstGeom prst="rect">
              <a:avLst/>
            </a:prstGeom>
            <a:noFill/>
          </p:spPr>
          <p:txBody>
            <a:bodyPr wrap="none" rtlCol="0">
              <a:spAutoFit/>
            </a:bodyPr>
            <a:lstStyle/>
            <a:p>
              <a:r>
                <a:rPr lang="en-AU" sz="2400" dirty="0" smtClean="0">
                  <a:solidFill>
                    <a:srgbClr val="339933"/>
                  </a:solidFill>
                </a:rPr>
                <a:t>16 m</a:t>
              </a:r>
              <a:endParaRPr lang="en-AU" sz="2400" dirty="0">
                <a:solidFill>
                  <a:srgbClr val="339933"/>
                </a:solidFill>
              </a:endParaRPr>
            </a:p>
          </p:txBody>
        </p:sp>
      </p:grpSp>
      <p:sp>
        <p:nvSpPr>
          <p:cNvPr id="27"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smtClean="0">
                <a:latin typeface="+mn-lt"/>
              </a:rPr>
              <a:t>Rotational Equilibrium</a:t>
            </a:r>
            <a:endParaRPr lang="en-AU" dirty="0">
              <a:latin typeface="+mn-lt"/>
            </a:endParaRPr>
          </a:p>
        </p:txBody>
      </p:sp>
    </p:spTree>
    <p:extLst>
      <p:ext uri="{BB962C8B-B14F-4D97-AF65-F5344CB8AC3E}">
        <p14:creationId xmlns:p14="http://schemas.microsoft.com/office/powerpoint/2010/main" val="231491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20" grpId="0"/>
      <p:bldP spid="23" grpId="0"/>
      <p:bldP spid="25" grpId="0"/>
      <p:bldP spid="31" grpId="0"/>
      <p:bldP spid="3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a:solidFill>
            <a:schemeClr val="tx2">
              <a:lumMod val="10000"/>
              <a:alpha val="45000"/>
            </a:schemeClr>
          </a:solidFill>
        </p:spPr>
        <p:txBody>
          <a:bodyPr>
            <a:noAutofit/>
          </a:bodyPr>
          <a:lstStyle/>
          <a:p>
            <a:pPr>
              <a:buNone/>
            </a:pPr>
            <a:r>
              <a:rPr lang="en-AU" sz="2400" u="sng" dirty="0" smtClean="0"/>
              <a:t>Example 1.5e:</a:t>
            </a:r>
            <a:r>
              <a:rPr lang="en-AU" sz="2400" dirty="0" smtClean="0"/>
              <a:t> </a:t>
            </a:r>
            <a:r>
              <a:rPr lang="en-AU" sz="2400" dirty="0" smtClean="0">
                <a:solidFill>
                  <a:schemeClr val="accent1">
                    <a:lumMod val="60000"/>
                    <a:lumOff val="40000"/>
                  </a:schemeClr>
                </a:solidFill>
              </a:rPr>
              <a:t>Given the following illustration</a:t>
            </a: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a:p>
            <a:pPr>
              <a:buNone/>
            </a:pPr>
            <a:r>
              <a:rPr lang="en-AU" sz="2400" dirty="0" smtClean="0">
                <a:solidFill>
                  <a:schemeClr val="accent1">
                    <a:lumMod val="60000"/>
                    <a:lumOff val="40000"/>
                  </a:schemeClr>
                </a:solidFill>
              </a:rPr>
              <a:t>Three people of mass 60 kg, 60kg, and 65kg respectively are standing on one side of a timber plank, that is resting on solid ground. Another person, mass 60 kg is standing at the end of the cantilevered section. Another person (X) of mass 75 kg starts walking out along the cantilevered section of the plank.</a:t>
            </a:r>
          </a:p>
          <a:p>
            <a:pPr>
              <a:buNone/>
            </a:pPr>
            <a:endParaRPr lang="en-AU" sz="2400" dirty="0" smtClean="0">
              <a:solidFill>
                <a:schemeClr val="accent1">
                  <a:lumMod val="60000"/>
                  <a:lumOff val="40000"/>
                </a:schemeClr>
              </a:solidFill>
            </a:endParaRPr>
          </a:p>
          <a:p>
            <a:pPr>
              <a:buNone/>
            </a:pPr>
            <a:endParaRPr lang="en-AU" sz="2400" dirty="0" smtClean="0">
              <a:solidFill>
                <a:schemeClr val="accent1">
                  <a:lumMod val="60000"/>
                  <a:lumOff val="40000"/>
                </a:schemeClr>
              </a:solidFill>
            </a:endParaRPr>
          </a:p>
        </p:txBody>
      </p:sp>
      <p:grpSp>
        <p:nvGrpSpPr>
          <p:cNvPr id="19" name="Group 18"/>
          <p:cNvGrpSpPr/>
          <p:nvPr/>
        </p:nvGrpSpPr>
        <p:grpSpPr>
          <a:xfrm>
            <a:off x="1567611" y="1700808"/>
            <a:ext cx="6000792" cy="2160240"/>
            <a:chOff x="1571604" y="1571612"/>
            <a:chExt cx="6000792" cy="2229925"/>
          </a:xfrm>
        </p:grpSpPr>
        <p:pic>
          <p:nvPicPr>
            <p:cNvPr id="6" name="Picture 5" descr="Cantilever.jpg"/>
            <p:cNvPicPr>
              <a:picLocks noChangeAspect="1"/>
            </p:cNvPicPr>
            <p:nvPr/>
          </p:nvPicPr>
          <p:blipFill>
            <a:blip r:embed="rId2" cstate="print"/>
            <a:stretch>
              <a:fillRect/>
            </a:stretch>
          </p:blipFill>
          <p:spPr>
            <a:xfrm>
              <a:off x="1571604" y="1571612"/>
              <a:ext cx="6000792" cy="2229925"/>
            </a:xfrm>
            <a:prstGeom prst="rect">
              <a:avLst/>
            </a:prstGeom>
          </p:spPr>
        </p:pic>
        <p:cxnSp>
          <p:nvCxnSpPr>
            <p:cNvPr id="9" name="Straight Arrow Connector 8"/>
            <p:cNvCxnSpPr/>
            <p:nvPr/>
          </p:nvCxnSpPr>
          <p:spPr>
            <a:xfrm>
              <a:off x="2071670" y="3230646"/>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43372" y="3230646"/>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3372" y="3587836"/>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14612" y="2778864"/>
              <a:ext cx="736099" cy="461665"/>
            </a:xfrm>
            <a:prstGeom prst="rect">
              <a:avLst/>
            </a:prstGeom>
            <a:noFill/>
          </p:spPr>
          <p:txBody>
            <a:bodyPr wrap="none" rtlCol="0">
              <a:spAutoFit/>
            </a:bodyPr>
            <a:lstStyle/>
            <a:p>
              <a:r>
                <a:rPr lang="en-AU" sz="2400" b="1" dirty="0" smtClean="0">
                  <a:solidFill>
                    <a:schemeClr val="bg2">
                      <a:lumMod val="50000"/>
                    </a:schemeClr>
                  </a:solidFill>
                </a:rPr>
                <a:t>1 m</a:t>
              </a:r>
              <a:endParaRPr lang="en-AU" sz="2400" b="1" dirty="0">
                <a:solidFill>
                  <a:schemeClr val="bg2">
                    <a:lumMod val="50000"/>
                  </a:schemeClr>
                </a:solidFill>
              </a:endParaRPr>
            </a:p>
          </p:txBody>
        </p:sp>
        <p:sp>
          <p:nvSpPr>
            <p:cNvPr id="15" name="TextBox 14"/>
            <p:cNvSpPr txBox="1"/>
            <p:nvPr/>
          </p:nvSpPr>
          <p:spPr>
            <a:xfrm>
              <a:off x="5572132" y="2778864"/>
              <a:ext cx="736099" cy="461665"/>
            </a:xfrm>
            <a:prstGeom prst="rect">
              <a:avLst/>
            </a:prstGeom>
            <a:noFill/>
          </p:spPr>
          <p:txBody>
            <a:bodyPr wrap="none" rtlCol="0">
              <a:spAutoFit/>
            </a:bodyPr>
            <a:lstStyle/>
            <a:p>
              <a:r>
                <a:rPr lang="en-AU" sz="2400" b="1" dirty="0" smtClean="0">
                  <a:solidFill>
                    <a:schemeClr val="bg2">
                      <a:lumMod val="25000"/>
                    </a:schemeClr>
                  </a:solidFill>
                </a:rPr>
                <a:t>2 m</a:t>
              </a:r>
              <a:endParaRPr lang="en-AU" sz="2400" b="1" dirty="0">
                <a:solidFill>
                  <a:schemeClr val="bg2">
                    <a:lumMod val="25000"/>
                  </a:schemeClr>
                </a:solidFill>
              </a:endParaRPr>
            </a:p>
          </p:txBody>
        </p:sp>
        <p:sp>
          <p:nvSpPr>
            <p:cNvPr id="16" name="TextBox 15"/>
            <p:cNvSpPr txBox="1"/>
            <p:nvPr/>
          </p:nvSpPr>
          <p:spPr>
            <a:xfrm>
              <a:off x="4286248" y="3159208"/>
              <a:ext cx="739305" cy="461665"/>
            </a:xfrm>
            <a:prstGeom prst="rect">
              <a:avLst/>
            </a:prstGeom>
            <a:noFill/>
          </p:spPr>
          <p:txBody>
            <a:bodyPr wrap="none" rtlCol="0">
              <a:spAutoFit/>
            </a:bodyPr>
            <a:lstStyle/>
            <a:p>
              <a:r>
                <a:rPr lang="en-AU" sz="2400" b="1" dirty="0" smtClean="0">
                  <a:solidFill>
                    <a:schemeClr val="bg2">
                      <a:lumMod val="25000"/>
                    </a:schemeClr>
                  </a:solidFill>
                </a:rPr>
                <a:t>? m</a:t>
              </a:r>
              <a:endParaRPr lang="en-AU" sz="2400" b="1" dirty="0">
                <a:solidFill>
                  <a:schemeClr val="bg2">
                    <a:lumMod val="25000"/>
                  </a:schemeClr>
                </a:solidFill>
              </a:endParaRPr>
            </a:p>
          </p:txBody>
        </p:sp>
      </p:grpSp>
      <p:sp>
        <p:nvSpPr>
          <p:cNvPr id="1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27601912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08720"/>
            <a:ext cx="8686800" cy="5464768"/>
          </a:xfrm>
          <a:solidFill>
            <a:schemeClr val="tx2">
              <a:lumMod val="10000"/>
              <a:alpha val="45000"/>
            </a:schemeClr>
          </a:solidFill>
        </p:spPr>
        <p:txBody>
          <a:bodyPr>
            <a:noAutofit/>
          </a:bodyPr>
          <a:lstStyle/>
          <a:p>
            <a:pPr>
              <a:buClr>
                <a:schemeClr val="accent1">
                  <a:lumMod val="60000"/>
                  <a:lumOff val="40000"/>
                </a:schemeClr>
              </a:buClr>
              <a:buNone/>
            </a:pPr>
            <a:r>
              <a:rPr lang="en-AU" sz="2400" u="sng" dirty="0"/>
              <a:t>Example </a:t>
            </a:r>
            <a:r>
              <a:rPr lang="en-AU" sz="2400" u="sng" dirty="0" smtClean="0"/>
              <a:t>1.5e:</a:t>
            </a: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a:p>
            <a:pPr marL="514350" indent="-514350">
              <a:spcBef>
                <a:spcPts val="0"/>
              </a:spcBef>
              <a:buClr>
                <a:schemeClr val="accent1">
                  <a:lumMod val="60000"/>
                  <a:lumOff val="40000"/>
                </a:schemeClr>
              </a:buClr>
              <a:buSzPct val="100000"/>
              <a:buFont typeface="+mj-lt"/>
              <a:buAutoNum type="alphaLcParenR"/>
            </a:pPr>
            <a:r>
              <a:rPr lang="en-AU" sz="2400" dirty="0">
                <a:solidFill>
                  <a:schemeClr val="accent1">
                    <a:lumMod val="60000"/>
                    <a:lumOff val="40000"/>
                  </a:schemeClr>
                </a:solidFill>
              </a:rPr>
              <a:t>Draw a free body diagram, showing the action and reaction forces and the pivot point.</a:t>
            </a:r>
          </a:p>
          <a:p>
            <a:pPr marL="514350" indent="-514350">
              <a:spcBef>
                <a:spcPts val="0"/>
              </a:spcBef>
              <a:buClr>
                <a:schemeClr val="accent1">
                  <a:lumMod val="60000"/>
                  <a:lumOff val="40000"/>
                </a:schemeClr>
              </a:buClr>
              <a:buSzPct val="100000"/>
              <a:buFont typeface="+mj-lt"/>
              <a:buAutoNum type="alphaLcParenR"/>
            </a:pPr>
            <a:r>
              <a:rPr lang="en-AU" sz="2400" dirty="0" smtClean="0">
                <a:solidFill>
                  <a:schemeClr val="accent1">
                    <a:lumMod val="60000"/>
                    <a:lumOff val="40000"/>
                  </a:schemeClr>
                </a:solidFill>
              </a:rPr>
              <a:t>What is the force being supplied to the pivot point.</a:t>
            </a:r>
          </a:p>
          <a:p>
            <a:pPr marL="514350" indent="-514350">
              <a:spcBef>
                <a:spcPts val="0"/>
              </a:spcBef>
              <a:buClr>
                <a:schemeClr val="accent1">
                  <a:lumMod val="60000"/>
                  <a:lumOff val="40000"/>
                </a:schemeClr>
              </a:buClr>
              <a:buSzPct val="100000"/>
              <a:buAutoNum type="alphaLcParenR"/>
            </a:pPr>
            <a:r>
              <a:rPr lang="en-AU" sz="2400" dirty="0" smtClean="0">
                <a:solidFill>
                  <a:schemeClr val="accent1">
                    <a:lumMod val="60000"/>
                    <a:lumOff val="40000"/>
                  </a:schemeClr>
                </a:solidFill>
              </a:rPr>
              <a:t>What is the furthest point from the pivot can person X be before the system fails. </a:t>
            </a:r>
          </a:p>
          <a:p>
            <a:pPr>
              <a:buClr>
                <a:schemeClr val="accent1">
                  <a:lumMod val="60000"/>
                  <a:lumOff val="40000"/>
                </a:schemeClr>
              </a:buClr>
              <a:buSzPct val="100000"/>
              <a:buNone/>
            </a:pPr>
            <a:endParaRPr lang="en-AU" sz="2400" dirty="0" smtClean="0">
              <a:solidFill>
                <a:schemeClr val="accent1">
                  <a:lumMod val="60000"/>
                  <a:lumOff val="40000"/>
                </a:schemeClr>
              </a:solidFill>
            </a:endParaRPr>
          </a:p>
          <a:p>
            <a:pPr>
              <a:buClr>
                <a:schemeClr val="accent1">
                  <a:lumMod val="60000"/>
                  <a:lumOff val="40000"/>
                </a:schemeClr>
              </a:buClr>
              <a:buNone/>
            </a:pPr>
            <a:endParaRPr lang="en-AU" sz="2400" dirty="0" smtClean="0">
              <a:solidFill>
                <a:schemeClr val="accent1">
                  <a:lumMod val="60000"/>
                  <a:lumOff val="40000"/>
                </a:schemeClr>
              </a:solidFill>
            </a:endParaRPr>
          </a:p>
        </p:txBody>
      </p:sp>
      <p:grpSp>
        <p:nvGrpSpPr>
          <p:cNvPr id="2" name="Group 3"/>
          <p:cNvGrpSpPr/>
          <p:nvPr/>
        </p:nvGrpSpPr>
        <p:grpSpPr>
          <a:xfrm>
            <a:off x="1571604" y="1890017"/>
            <a:ext cx="6000792" cy="2232248"/>
            <a:chOff x="1571604" y="1571612"/>
            <a:chExt cx="6000792" cy="2413362"/>
          </a:xfrm>
        </p:grpSpPr>
        <p:pic>
          <p:nvPicPr>
            <p:cNvPr id="5" name="Picture 4" descr="Cantilever.jpg"/>
            <p:cNvPicPr>
              <a:picLocks noChangeAspect="1"/>
            </p:cNvPicPr>
            <p:nvPr/>
          </p:nvPicPr>
          <p:blipFill>
            <a:blip r:embed="rId2" cstate="print"/>
            <a:stretch>
              <a:fillRect/>
            </a:stretch>
          </p:blipFill>
          <p:spPr>
            <a:xfrm>
              <a:off x="1571604" y="1571612"/>
              <a:ext cx="6000792" cy="2413362"/>
            </a:xfrm>
            <a:prstGeom prst="rect">
              <a:avLst/>
            </a:prstGeom>
          </p:spPr>
        </p:pic>
        <p:cxnSp>
          <p:nvCxnSpPr>
            <p:cNvPr id="6" name="Straight Arrow Connector 5"/>
            <p:cNvCxnSpPr/>
            <p:nvPr/>
          </p:nvCxnSpPr>
          <p:spPr>
            <a:xfrm>
              <a:off x="2071670" y="3357562"/>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43372" y="3357562"/>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43372" y="3714752"/>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14612" y="2905780"/>
              <a:ext cx="736099" cy="499122"/>
            </a:xfrm>
            <a:prstGeom prst="rect">
              <a:avLst/>
            </a:prstGeom>
            <a:noFill/>
          </p:spPr>
          <p:txBody>
            <a:bodyPr wrap="none" rtlCol="0">
              <a:spAutoFit/>
            </a:bodyPr>
            <a:lstStyle/>
            <a:p>
              <a:r>
                <a:rPr lang="en-AU" sz="2400" b="1" dirty="0" smtClean="0">
                  <a:solidFill>
                    <a:schemeClr val="bg2">
                      <a:lumMod val="50000"/>
                    </a:schemeClr>
                  </a:solidFill>
                </a:rPr>
                <a:t>1 m</a:t>
              </a:r>
              <a:endParaRPr lang="en-AU" sz="2400" b="1" dirty="0">
                <a:solidFill>
                  <a:schemeClr val="bg2">
                    <a:lumMod val="50000"/>
                  </a:schemeClr>
                </a:solidFill>
              </a:endParaRPr>
            </a:p>
          </p:txBody>
        </p:sp>
        <p:sp>
          <p:nvSpPr>
            <p:cNvPr id="11" name="TextBox 10"/>
            <p:cNvSpPr txBox="1"/>
            <p:nvPr/>
          </p:nvSpPr>
          <p:spPr>
            <a:xfrm>
              <a:off x="5572132" y="2905780"/>
              <a:ext cx="736099" cy="499122"/>
            </a:xfrm>
            <a:prstGeom prst="rect">
              <a:avLst/>
            </a:prstGeom>
            <a:noFill/>
          </p:spPr>
          <p:txBody>
            <a:bodyPr wrap="none" rtlCol="0">
              <a:spAutoFit/>
            </a:bodyPr>
            <a:lstStyle/>
            <a:p>
              <a:r>
                <a:rPr lang="en-AU" sz="2400" b="1" dirty="0" smtClean="0">
                  <a:solidFill>
                    <a:schemeClr val="bg2">
                      <a:lumMod val="25000"/>
                    </a:schemeClr>
                  </a:solidFill>
                </a:rPr>
                <a:t>2 m</a:t>
              </a:r>
              <a:endParaRPr lang="en-AU" sz="2400" b="1" dirty="0">
                <a:solidFill>
                  <a:schemeClr val="bg2">
                    <a:lumMod val="25000"/>
                  </a:schemeClr>
                </a:solidFill>
              </a:endParaRPr>
            </a:p>
          </p:txBody>
        </p:sp>
        <p:sp>
          <p:nvSpPr>
            <p:cNvPr id="12" name="TextBox 11"/>
            <p:cNvSpPr txBox="1"/>
            <p:nvPr/>
          </p:nvSpPr>
          <p:spPr>
            <a:xfrm>
              <a:off x="4286248" y="3286124"/>
              <a:ext cx="739305" cy="499122"/>
            </a:xfrm>
            <a:prstGeom prst="rect">
              <a:avLst/>
            </a:prstGeom>
            <a:noFill/>
          </p:spPr>
          <p:txBody>
            <a:bodyPr wrap="none" rtlCol="0">
              <a:spAutoFit/>
            </a:bodyPr>
            <a:lstStyle/>
            <a:p>
              <a:r>
                <a:rPr lang="en-AU" sz="2400" b="1" dirty="0" smtClean="0">
                  <a:solidFill>
                    <a:schemeClr val="bg2">
                      <a:lumMod val="25000"/>
                    </a:schemeClr>
                  </a:solidFill>
                </a:rPr>
                <a:t>? m</a:t>
              </a:r>
              <a:endParaRPr lang="en-AU" sz="2400" b="1" dirty="0">
                <a:solidFill>
                  <a:schemeClr val="bg2">
                    <a:lumMod val="25000"/>
                  </a:schemeClr>
                </a:solidFill>
              </a:endParaRPr>
            </a:p>
          </p:txBody>
        </p:sp>
      </p:grpSp>
      <p:sp>
        <p:nvSpPr>
          <p:cNvPr id="14"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
        <p:nvSpPr>
          <p:cNvPr id="15" name="Rectangle 14"/>
          <p:cNvSpPr/>
          <p:nvPr/>
        </p:nvSpPr>
        <p:spPr>
          <a:xfrm>
            <a:off x="685347" y="1311048"/>
            <a:ext cx="7199021" cy="830997"/>
          </a:xfrm>
          <a:prstGeom prst="rect">
            <a:avLst/>
          </a:prstGeom>
        </p:spPr>
        <p:txBody>
          <a:bodyPr wrap="square">
            <a:spAutoFit/>
          </a:bodyPr>
          <a:lstStyle/>
          <a:p>
            <a:r>
              <a:rPr lang="en-AU" sz="2400" dirty="0">
                <a:solidFill>
                  <a:schemeClr val="accent1">
                    <a:lumMod val="60000"/>
                    <a:lumOff val="40000"/>
                  </a:schemeClr>
                </a:solidFill>
              </a:rPr>
              <a:t>60 kg, 60kg, </a:t>
            </a:r>
            <a:r>
              <a:rPr lang="en-AU" sz="2400" dirty="0" smtClean="0">
                <a:solidFill>
                  <a:schemeClr val="accent1">
                    <a:lumMod val="60000"/>
                    <a:lumOff val="40000"/>
                  </a:schemeClr>
                </a:solidFill>
              </a:rPr>
              <a:t>&amp; </a:t>
            </a:r>
            <a:r>
              <a:rPr lang="en-AU" sz="2400" dirty="0">
                <a:solidFill>
                  <a:schemeClr val="accent1">
                    <a:lumMod val="60000"/>
                    <a:lumOff val="40000"/>
                  </a:schemeClr>
                </a:solidFill>
              </a:rPr>
              <a:t>65kg </a:t>
            </a:r>
            <a:r>
              <a:rPr lang="en-AU" sz="2400" dirty="0" smtClean="0">
                <a:solidFill>
                  <a:schemeClr val="accent1">
                    <a:lumMod val="60000"/>
                    <a:lumOff val="40000"/>
                  </a:schemeClr>
                </a:solidFill>
              </a:rPr>
              <a:t>respectively, </a:t>
            </a:r>
          </a:p>
          <a:p>
            <a:r>
              <a:rPr lang="en-AU" sz="2400" dirty="0">
                <a:solidFill>
                  <a:schemeClr val="tx2">
                    <a:lumMod val="10000"/>
                  </a:schemeClr>
                </a:solidFill>
              </a:rPr>
              <a:t> </a:t>
            </a:r>
            <a:r>
              <a:rPr lang="en-AU" sz="2400" dirty="0" smtClean="0">
                <a:solidFill>
                  <a:schemeClr val="tx2">
                    <a:lumMod val="10000"/>
                  </a:schemeClr>
                </a:solidFill>
              </a:rPr>
              <a:t>                                                     75 kg               60 kg</a:t>
            </a:r>
            <a:endParaRPr lang="en-AU" sz="2400" dirty="0">
              <a:solidFill>
                <a:schemeClr val="tx2">
                  <a:lumMod val="10000"/>
                </a:schemeClr>
              </a:solidFill>
            </a:endParaRPr>
          </a:p>
        </p:txBody>
      </p:sp>
      <p:sp>
        <p:nvSpPr>
          <p:cNvPr id="16" name="TextBox 15"/>
          <p:cNvSpPr txBox="1"/>
          <p:nvPr/>
        </p:nvSpPr>
        <p:spPr>
          <a:xfrm>
            <a:off x="1795233" y="2923035"/>
            <a:ext cx="5798382" cy="523220"/>
          </a:xfrm>
          <a:prstGeom prst="rect">
            <a:avLst/>
          </a:prstGeom>
          <a:noFill/>
        </p:spPr>
        <p:txBody>
          <a:bodyPr wrap="none" rtlCol="0">
            <a:spAutoFit/>
          </a:bodyPr>
          <a:lstStyle/>
          <a:p>
            <a:r>
              <a:rPr lang="en-AU" sz="2800" b="1" dirty="0" smtClean="0">
                <a:solidFill>
                  <a:schemeClr val="accent5">
                    <a:lumMod val="50000"/>
                  </a:schemeClr>
                </a:solidFill>
              </a:rPr>
              <a:t>A                                 X                     B</a:t>
            </a:r>
            <a:endParaRPr lang="en-AU" sz="2800" b="1" dirty="0">
              <a:solidFill>
                <a:schemeClr val="accent5">
                  <a:lumMod val="50000"/>
                </a:schemeClr>
              </a:solidFill>
            </a:endParaRPr>
          </a:p>
        </p:txBody>
      </p:sp>
    </p:spTree>
    <p:extLst>
      <p:ext uri="{BB962C8B-B14F-4D97-AF65-F5344CB8AC3E}">
        <p14:creationId xmlns:p14="http://schemas.microsoft.com/office/powerpoint/2010/main" val="30851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757" y="994158"/>
            <a:ext cx="8686800" cy="555974"/>
          </a:xfrm>
          <a:solidFill>
            <a:schemeClr val="tx2">
              <a:lumMod val="10000"/>
              <a:alpha val="45000"/>
            </a:schemeClr>
          </a:solidFill>
        </p:spPr>
        <p:txBody>
          <a:bodyPr/>
          <a:lstStyle/>
          <a:p>
            <a:pPr>
              <a:buNone/>
            </a:pPr>
            <a:r>
              <a:rPr lang="en-AU" sz="2400" u="sng" dirty="0"/>
              <a:t>Example </a:t>
            </a:r>
            <a:r>
              <a:rPr lang="en-AU" sz="2400" u="sng" dirty="0" smtClean="0"/>
              <a:t>1.5e:</a:t>
            </a:r>
            <a:r>
              <a:rPr lang="en-AU" sz="2400" dirty="0" smtClean="0">
                <a:solidFill>
                  <a:schemeClr val="accent1">
                    <a:lumMod val="60000"/>
                    <a:lumOff val="40000"/>
                  </a:schemeClr>
                </a:solidFill>
              </a:rPr>
              <a:t> Free Body Diagram</a:t>
            </a:r>
          </a:p>
          <a:p>
            <a:pPr>
              <a:buNone/>
            </a:pPr>
            <a:endParaRPr lang="en-AU" sz="2400" dirty="0" smtClean="0">
              <a:solidFill>
                <a:srgbClr val="002060"/>
              </a:solidFill>
            </a:endParaRPr>
          </a:p>
          <a:p>
            <a:pPr>
              <a:buNone/>
            </a:pPr>
            <a:endParaRPr lang="en-AU" sz="2400" dirty="0" smtClean="0">
              <a:solidFill>
                <a:srgbClr val="002060"/>
              </a:solidFill>
            </a:endParaRPr>
          </a:p>
          <a:p>
            <a:pPr>
              <a:buNone/>
            </a:pPr>
            <a:endParaRPr lang="en-AU" sz="1800" dirty="0" smtClean="0">
              <a:solidFill>
                <a:srgbClr val="002060"/>
              </a:solidFill>
            </a:endParaRPr>
          </a:p>
          <a:p>
            <a:pPr>
              <a:buNone/>
            </a:pPr>
            <a:endParaRPr lang="en-AU" sz="1800" dirty="0" smtClean="0">
              <a:solidFill>
                <a:srgbClr val="002060"/>
              </a:solidFill>
            </a:endParaRPr>
          </a:p>
          <a:p>
            <a:pPr>
              <a:buNone/>
            </a:pPr>
            <a:endParaRPr lang="en-AU" sz="2400" dirty="0" smtClean="0">
              <a:solidFill>
                <a:srgbClr val="002060"/>
              </a:solidFill>
            </a:endParaRPr>
          </a:p>
          <a:p>
            <a:pPr>
              <a:buNone/>
            </a:pPr>
            <a:endParaRPr lang="en-AU" sz="2400" dirty="0" smtClean="0">
              <a:solidFill>
                <a:srgbClr val="002060"/>
              </a:solidFill>
            </a:endParaRPr>
          </a:p>
          <a:p>
            <a:pPr>
              <a:buNone/>
            </a:pPr>
            <a:endParaRPr lang="en-AU" sz="2400" dirty="0" smtClean="0">
              <a:solidFill>
                <a:srgbClr val="002060"/>
              </a:solidFill>
            </a:endParaRPr>
          </a:p>
          <a:p>
            <a:pPr>
              <a:buNone/>
            </a:pPr>
            <a:endParaRPr lang="en-AU" sz="2600" dirty="0" smtClean="0">
              <a:solidFill>
                <a:srgbClr val="002060"/>
              </a:solidFill>
            </a:endParaRPr>
          </a:p>
        </p:txBody>
      </p:sp>
      <p:grpSp>
        <p:nvGrpSpPr>
          <p:cNvPr id="4" name="Group 3"/>
          <p:cNvGrpSpPr/>
          <p:nvPr/>
        </p:nvGrpSpPr>
        <p:grpSpPr>
          <a:xfrm>
            <a:off x="2070876" y="1571612"/>
            <a:ext cx="5501520" cy="2019651"/>
            <a:chOff x="1571604" y="1571612"/>
            <a:chExt cx="6000792" cy="2413362"/>
          </a:xfrm>
        </p:grpSpPr>
        <p:pic>
          <p:nvPicPr>
            <p:cNvPr id="6" name="Picture 5" descr="Cantilever.jpg"/>
            <p:cNvPicPr>
              <a:picLocks noChangeAspect="1"/>
            </p:cNvPicPr>
            <p:nvPr/>
          </p:nvPicPr>
          <p:blipFill>
            <a:blip r:embed="rId2" cstate="print"/>
            <a:stretch>
              <a:fillRect/>
            </a:stretch>
          </p:blipFill>
          <p:spPr>
            <a:xfrm>
              <a:off x="1571604" y="1571612"/>
              <a:ext cx="6000792" cy="2413362"/>
            </a:xfrm>
            <a:prstGeom prst="rect">
              <a:avLst/>
            </a:prstGeom>
          </p:spPr>
        </p:pic>
        <p:cxnSp>
          <p:nvCxnSpPr>
            <p:cNvPr id="9" name="Straight Arrow Connector 8"/>
            <p:cNvCxnSpPr/>
            <p:nvPr/>
          </p:nvCxnSpPr>
          <p:spPr>
            <a:xfrm>
              <a:off x="2071670" y="3357562"/>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43372" y="3357562"/>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3372" y="3714752"/>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14612" y="2905780"/>
              <a:ext cx="803425" cy="523220"/>
            </a:xfrm>
            <a:prstGeom prst="rect">
              <a:avLst/>
            </a:prstGeom>
            <a:noFill/>
          </p:spPr>
          <p:txBody>
            <a:bodyPr wrap="none" rtlCol="0">
              <a:spAutoFit/>
            </a:bodyPr>
            <a:lstStyle/>
            <a:p>
              <a:r>
                <a:rPr lang="en-AU" sz="2400" b="1" dirty="0" smtClean="0">
                  <a:solidFill>
                    <a:schemeClr val="bg2">
                      <a:lumMod val="50000"/>
                    </a:schemeClr>
                  </a:solidFill>
                </a:rPr>
                <a:t>1 m</a:t>
              </a:r>
              <a:endParaRPr lang="en-AU" sz="2400" b="1" dirty="0">
                <a:solidFill>
                  <a:schemeClr val="bg2">
                    <a:lumMod val="50000"/>
                  </a:schemeClr>
                </a:solidFill>
              </a:endParaRPr>
            </a:p>
          </p:txBody>
        </p:sp>
        <p:sp>
          <p:nvSpPr>
            <p:cNvPr id="15" name="TextBox 14"/>
            <p:cNvSpPr txBox="1"/>
            <p:nvPr/>
          </p:nvSpPr>
          <p:spPr>
            <a:xfrm>
              <a:off x="5572132" y="2905780"/>
              <a:ext cx="803425" cy="523220"/>
            </a:xfrm>
            <a:prstGeom prst="rect">
              <a:avLst/>
            </a:prstGeom>
            <a:noFill/>
          </p:spPr>
          <p:txBody>
            <a:bodyPr wrap="none" rtlCol="0">
              <a:spAutoFit/>
            </a:bodyPr>
            <a:lstStyle/>
            <a:p>
              <a:r>
                <a:rPr lang="en-AU" sz="2400" b="1" dirty="0" smtClean="0">
                  <a:solidFill>
                    <a:schemeClr val="bg2">
                      <a:lumMod val="25000"/>
                    </a:schemeClr>
                  </a:solidFill>
                </a:rPr>
                <a:t>2 m</a:t>
              </a:r>
              <a:endParaRPr lang="en-AU" sz="2400" b="1" dirty="0">
                <a:solidFill>
                  <a:schemeClr val="bg2">
                    <a:lumMod val="25000"/>
                  </a:schemeClr>
                </a:solidFill>
              </a:endParaRPr>
            </a:p>
          </p:txBody>
        </p:sp>
        <p:sp>
          <p:nvSpPr>
            <p:cNvPr id="16" name="TextBox 15"/>
            <p:cNvSpPr txBox="1"/>
            <p:nvPr/>
          </p:nvSpPr>
          <p:spPr>
            <a:xfrm>
              <a:off x="4286248" y="3286124"/>
              <a:ext cx="822661" cy="523220"/>
            </a:xfrm>
            <a:prstGeom prst="rect">
              <a:avLst/>
            </a:prstGeom>
            <a:noFill/>
          </p:spPr>
          <p:txBody>
            <a:bodyPr wrap="none" rtlCol="0">
              <a:spAutoFit/>
            </a:bodyPr>
            <a:lstStyle/>
            <a:p>
              <a:r>
                <a:rPr lang="en-AU" sz="2400" b="1" dirty="0" smtClean="0">
                  <a:solidFill>
                    <a:schemeClr val="bg2">
                      <a:lumMod val="25000"/>
                    </a:schemeClr>
                  </a:solidFill>
                </a:rPr>
                <a:t>? m</a:t>
              </a:r>
              <a:endParaRPr lang="en-AU" sz="2400" b="1" dirty="0">
                <a:solidFill>
                  <a:schemeClr val="bg2">
                    <a:lumMod val="25000"/>
                  </a:schemeClr>
                </a:solidFill>
              </a:endParaRPr>
            </a:p>
          </p:txBody>
        </p:sp>
      </p:grpSp>
      <p:sp>
        <p:nvSpPr>
          <p:cNvPr id="25" name="TextBox 24"/>
          <p:cNvSpPr txBox="1"/>
          <p:nvPr/>
        </p:nvSpPr>
        <p:spPr>
          <a:xfrm>
            <a:off x="928208" y="5770876"/>
            <a:ext cx="3500462" cy="830997"/>
          </a:xfrm>
          <a:prstGeom prst="rect">
            <a:avLst/>
          </a:prstGeom>
          <a:noFill/>
        </p:spPr>
        <p:txBody>
          <a:bodyPr wrap="square" rtlCol="0">
            <a:spAutoFit/>
          </a:bodyPr>
          <a:lstStyle/>
          <a:p>
            <a:r>
              <a:rPr lang="en-AU" sz="2400" dirty="0" smtClean="0"/>
              <a:t>F</a:t>
            </a:r>
            <a:r>
              <a:rPr lang="en-AU" sz="2400" baseline="-25000" dirty="0" smtClean="0"/>
              <a:t>A</a:t>
            </a:r>
            <a:r>
              <a:rPr lang="en-AU" sz="2400" dirty="0" smtClean="0"/>
              <a:t> = 9.8 x (60 + 60 + 65) </a:t>
            </a:r>
          </a:p>
          <a:p>
            <a:r>
              <a:rPr lang="en-AU" sz="2400" dirty="0" smtClean="0"/>
              <a:t>    = 1813 N</a:t>
            </a:r>
            <a:endParaRPr lang="en-AU" sz="2400" dirty="0"/>
          </a:p>
        </p:txBody>
      </p:sp>
      <p:sp>
        <p:nvSpPr>
          <p:cNvPr id="39" name="TextBox 38"/>
          <p:cNvSpPr txBox="1"/>
          <p:nvPr/>
        </p:nvSpPr>
        <p:spPr>
          <a:xfrm>
            <a:off x="4685347" y="5753042"/>
            <a:ext cx="2000264" cy="830997"/>
          </a:xfrm>
          <a:prstGeom prst="rect">
            <a:avLst/>
          </a:prstGeom>
          <a:noFill/>
        </p:spPr>
        <p:txBody>
          <a:bodyPr wrap="square" rtlCol="0">
            <a:spAutoFit/>
          </a:bodyPr>
          <a:lstStyle/>
          <a:p>
            <a:r>
              <a:rPr lang="en-AU" sz="2400" dirty="0" smtClean="0"/>
              <a:t>F</a:t>
            </a:r>
            <a:r>
              <a:rPr lang="en-AU" sz="2400" baseline="-25000" dirty="0" smtClean="0"/>
              <a:t>X</a:t>
            </a:r>
            <a:r>
              <a:rPr lang="en-AU" sz="2400" dirty="0" smtClean="0"/>
              <a:t> = 9.8 x 75 </a:t>
            </a:r>
          </a:p>
          <a:p>
            <a:r>
              <a:rPr lang="en-AU" sz="2400" dirty="0" smtClean="0"/>
              <a:t>    = 735 N</a:t>
            </a:r>
            <a:endParaRPr lang="en-AU" sz="2400" dirty="0"/>
          </a:p>
        </p:txBody>
      </p:sp>
      <p:sp>
        <p:nvSpPr>
          <p:cNvPr id="40" name="TextBox 39"/>
          <p:cNvSpPr txBox="1"/>
          <p:nvPr/>
        </p:nvSpPr>
        <p:spPr>
          <a:xfrm>
            <a:off x="7115807" y="5723342"/>
            <a:ext cx="2000264" cy="830997"/>
          </a:xfrm>
          <a:prstGeom prst="rect">
            <a:avLst/>
          </a:prstGeom>
          <a:noFill/>
        </p:spPr>
        <p:txBody>
          <a:bodyPr wrap="square" rtlCol="0">
            <a:spAutoFit/>
          </a:bodyPr>
          <a:lstStyle/>
          <a:p>
            <a:r>
              <a:rPr lang="en-AU" sz="2400" dirty="0" smtClean="0"/>
              <a:t>F</a:t>
            </a:r>
            <a:r>
              <a:rPr lang="en-AU" sz="2400" baseline="-25000" dirty="0" smtClean="0"/>
              <a:t>B</a:t>
            </a:r>
            <a:r>
              <a:rPr lang="en-AU" sz="2400" dirty="0" smtClean="0"/>
              <a:t> = 9.8 x 60 </a:t>
            </a:r>
          </a:p>
          <a:p>
            <a:r>
              <a:rPr lang="en-AU" sz="2400" dirty="0" smtClean="0"/>
              <a:t>    = 588 N</a:t>
            </a:r>
            <a:endParaRPr lang="en-AU" sz="2400" dirty="0"/>
          </a:p>
        </p:txBody>
      </p:sp>
      <p:sp>
        <p:nvSpPr>
          <p:cNvPr id="30"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grpSp>
        <p:nvGrpSpPr>
          <p:cNvPr id="23" name="Group 22"/>
          <p:cNvGrpSpPr/>
          <p:nvPr/>
        </p:nvGrpSpPr>
        <p:grpSpPr>
          <a:xfrm>
            <a:off x="2062694" y="3703368"/>
            <a:ext cx="5461634" cy="2031225"/>
            <a:chOff x="1830811" y="3745352"/>
            <a:chExt cx="5461634" cy="2031225"/>
          </a:xfrm>
        </p:grpSpPr>
        <p:grpSp>
          <p:nvGrpSpPr>
            <p:cNvPr id="11" name="Group 10"/>
            <p:cNvGrpSpPr/>
            <p:nvPr/>
          </p:nvGrpSpPr>
          <p:grpSpPr>
            <a:xfrm>
              <a:off x="1830811" y="3745352"/>
              <a:ext cx="5461634" cy="2031225"/>
              <a:chOff x="2114701" y="1835841"/>
              <a:chExt cx="5461634" cy="2031225"/>
            </a:xfrm>
          </p:grpSpPr>
          <p:grpSp>
            <p:nvGrpSpPr>
              <p:cNvPr id="38" name="Group 37"/>
              <p:cNvGrpSpPr/>
              <p:nvPr/>
            </p:nvGrpSpPr>
            <p:grpSpPr>
              <a:xfrm>
                <a:off x="2526168" y="2751523"/>
                <a:ext cx="4813700" cy="842009"/>
                <a:chOff x="2224070" y="3058180"/>
                <a:chExt cx="5247121" cy="842009"/>
              </a:xfrm>
            </p:grpSpPr>
            <p:cxnSp>
              <p:nvCxnSpPr>
                <p:cNvPr id="32" name="Straight Arrow Connector 31"/>
                <p:cNvCxnSpPr/>
                <p:nvPr/>
              </p:nvCxnSpPr>
              <p:spPr>
                <a:xfrm>
                  <a:off x="2224070" y="3509962"/>
                  <a:ext cx="2071702"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295772" y="3503379"/>
                  <a:ext cx="3175419" cy="658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295772" y="3867152"/>
                  <a:ext cx="101722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67012" y="3058180"/>
                  <a:ext cx="803425" cy="523220"/>
                </a:xfrm>
                <a:prstGeom prst="rect">
                  <a:avLst/>
                </a:prstGeom>
                <a:noFill/>
              </p:spPr>
              <p:txBody>
                <a:bodyPr wrap="none" rtlCol="0">
                  <a:spAutoFit/>
                </a:bodyPr>
                <a:lstStyle/>
                <a:p>
                  <a:r>
                    <a:rPr lang="en-AU" sz="2800" b="1" dirty="0" smtClean="0">
                      <a:solidFill>
                        <a:schemeClr val="bg2">
                          <a:lumMod val="50000"/>
                        </a:schemeClr>
                      </a:solidFill>
                    </a:rPr>
                    <a:t>1 m</a:t>
                  </a:r>
                  <a:endParaRPr lang="en-AU" sz="2800" b="1" dirty="0">
                    <a:solidFill>
                      <a:schemeClr val="bg2">
                        <a:lumMod val="50000"/>
                      </a:schemeClr>
                    </a:solidFill>
                  </a:endParaRPr>
                </a:p>
              </p:txBody>
            </p:sp>
            <p:sp>
              <p:nvSpPr>
                <p:cNvPr id="36" name="TextBox 35"/>
                <p:cNvSpPr txBox="1"/>
                <p:nvPr/>
              </p:nvSpPr>
              <p:spPr>
                <a:xfrm>
                  <a:off x="5724532" y="3058180"/>
                  <a:ext cx="802377" cy="461665"/>
                </a:xfrm>
                <a:prstGeom prst="rect">
                  <a:avLst/>
                </a:prstGeom>
                <a:noFill/>
              </p:spPr>
              <p:txBody>
                <a:bodyPr wrap="none" rtlCol="0">
                  <a:spAutoFit/>
                </a:bodyPr>
                <a:lstStyle/>
                <a:p>
                  <a:r>
                    <a:rPr lang="en-AU" sz="2400" b="1" dirty="0" smtClean="0"/>
                    <a:t>2 m</a:t>
                  </a:r>
                  <a:endParaRPr lang="en-AU" sz="2400" b="1" dirty="0"/>
                </a:p>
              </p:txBody>
            </p:sp>
            <p:sp>
              <p:nvSpPr>
                <p:cNvPr id="37" name="TextBox 36"/>
                <p:cNvSpPr txBox="1"/>
                <p:nvPr/>
              </p:nvSpPr>
              <p:spPr>
                <a:xfrm>
                  <a:off x="4438648" y="3438524"/>
                  <a:ext cx="805871" cy="461665"/>
                </a:xfrm>
                <a:prstGeom prst="rect">
                  <a:avLst/>
                </a:prstGeom>
                <a:noFill/>
              </p:spPr>
              <p:txBody>
                <a:bodyPr wrap="none" rtlCol="0">
                  <a:spAutoFit/>
                </a:bodyPr>
                <a:lstStyle/>
                <a:p>
                  <a:r>
                    <a:rPr lang="en-AU" sz="2400" b="1" dirty="0" smtClean="0"/>
                    <a:t>? m</a:t>
                  </a:r>
                  <a:endParaRPr lang="en-AU" sz="2400" b="1" dirty="0"/>
                </a:p>
              </p:txBody>
            </p:sp>
          </p:grpSp>
          <p:grpSp>
            <p:nvGrpSpPr>
              <p:cNvPr id="7" name="Group 6"/>
              <p:cNvGrpSpPr/>
              <p:nvPr/>
            </p:nvGrpSpPr>
            <p:grpSpPr>
              <a:xfrm>
                <a:off x="2114701" y="1835841"/>
                <a:ext cx="5461634" cy="2031225"/>
                <a:chOff x="2114701" y="1835841"/>
                <a:chExt cx="5461634" cy="2031225"/>
              </a:xfrm>
            </p:grpSpPr>
            <p:cxnSp>
              <p:nvCxnSpPr>
                <p:cNvPr id="18" name="Straight Arrow Connector 17"/>
                <p:cNvCxnSpPr/>
                <p:nvPr/>
              </p:nvCxnSpPr>
              <p:spPr>
                <a:xfrm rot="5400000">
                  <a:off x="1955855" y="3295165"/>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50701" y="1835841"/>
                  <a:ext cx="1649298" cy="461665"/>
                </a:xfrm>
                <a:prstGeom prst="rect">
                  <a:avLst/>
                </a:prstGeom>
                <a:noFill/>
              </p:spPr>
              <p:txBody>
                <a:bodyPr wrap="none" rtlCol="0">
                  <a:spAutoFit/>
                </a:bodyPr>
                <a:lstStyle/>
                <a:p>
                  <a:r>
                    <a:rPr lang="en-AU" sz="2400" dirty="0" smtClean="0"/>
                    <a:t>Pivot Point</a:t>
                  </a:r>
                  <a:endParaRPr lang="en-AU" sz="2400" dirty="0"/>
                </a:p>
              </p:txBody>
            </p:sp>
            <p:cxnSp>
              <p:nvCxnSpPr>
                <p:cNvPr id="24" name="Straight Arrow Connector 23"/>
                <p:cNvCxnSpPr/>
                <p:nvPr/>
              </p:nvCxnSpPr>
              <p:spPr>
                <a:xfrm rot="10800000" flipV="1">
                  <a:off x="4460850" y="2162347"/>
                  <a:ext cx="214314" cy="381332"/>
                </a:xfrm>
                <a:prstGeom prst="straightConnector1">
                  <a:avLst/>
                </a:prstGeom>
                <a:ln w="254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4871361" y="3283914"/>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6769555" y="3293828"/>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14701" y="2680087"/>
                  <a:ext cx="5461634" cy="18530"/>
                </a:xfrm>
                <a:prstGeom prst="line">
                  <a:avLst/>
                </a:prstGeom>
                <a:ln w="88900">
                  <a:solidFill>
                    <a:srgbClr val="DE40D3"/>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391918" y="2784106"/>
                  <a:ext cx="7857" cy="979138"/>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249042" y="2548786"/>
                  <a:ext cx="285752" cy="2857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41" name="TextBox 40"/>
            <p:cNvSpPr txBox="1"/>
            <p:nvPr/>
          </p:nvSpPr>
          <p:spPr>
            <a:xfrm>
              <a:off x="2805770" y="5088377"/>
              <a:ext cx="736579" cy="479688"/>
            </a:xfrm>
            <a:prstGeom prst="rect">
              <a:avLst/>
            </a:prstGeom>
            <a:noFill/>
          </p:spPr>
          <p:txBody>
            <a:bodyPr wrap="none" rtlCol="0">
              <a:spAutoFit/>
            </a:bodyPr>
            <a:lstStyle/>
            <a:p>
              <a:r>
                <a:rPr lang="en-AU" sz="2400" b="1" dirty="0" smtClean="0"/>
                <a:t>1 m</a:t>
              </a:r>
              <a:endParaRPr lang="en-AU" sz="2400" b="1" dirty="0"/>
            </a:p>
          </p:txBody>
        </p:sp>
      </p:grpSp>
      <p:sp>
        <p:nvSpPr>
          <p:cNvPr id="42" name="TextBox 41"/>
          <p:cNvSpPr txBox="1"/>
          <p:nvPr/>
        </p:nvSpPr>
        <p:spPr>
          <a:xfrm>
            <a:off x="2311152" y="2535674"/>
            <a:ext cx="5221301" cy="400110"/>
          </a:xfrm>
          <a:prstGeom prst="rect">
            <a:avLst/>
          </a:prstGeom>
          <a:noFill/>
        </p:spPr>
        <p:txBody>
          <a:bodyPr wrap="none" rtlCol="0">
            <a:spAutoFit/>
          </a:bodyPr>
          <a:lstStyle/>
          <a:p>
            <a:r>
              <a:rPr lang="en-AU" sz="2000" b="1" dirty="0" smtClean="0">
                <a:solidFill>
                  <a:schemeClr val="accent5">
                    <a:lumMod val="50000"/>
                  </a:schemeClr>
                </a:solidFill>
              </a:rPr>
              <a:t>A                                           X                           B</a:t>
            </a:r>
            <a:endParaRPr lang="en-AU" sz="2000" b="1" dirty="0">
              <a:solidFill>
                <a:schemeClr val="accent5">
                  <a:lumMod val="50000"/>
                </a:schemeClr>
              </a:solidFill>
            </a:endParaRPr>
          </a:p>
        </p:txBody>
      </p:sp>
      <p:sp>
        <p:nvSpPr>
          <p:cNvPr id="43" name="TextBox 42"/>
          <p:cNvSpPr txBox="1"/>
          <p:nvPr/>
        </p:nvSpPr>
        <p:spPr>
          <a:xfrm>
            <a:off x="2286871" y="4186513"/>
            <a:ext cx="5221301" cy="400110"/>
          </a:xfrm>
          <a:prstGeom prst="rect">
            <a:avLst/>
          </a:prstGeom>
          <a:noFill/>
        </p:spPr>
        <p:txBody>
          <a:bodyPr wrap="none" rtlCol="0">
            <a:spAutoFit/>
          </a:bodyPr>
          <a:lstStyle/>
          <a:p>
            <a:r>
              <a:rPr lang="en-AU" sz="2000" b="1" dirty="0" smtClean="0">
                <a:solidFill>
                  <a:schemeClr val="tx2">
                    <a:lumMod val="90000"/>
                  </a:schemeClr>
                </a:solidFill>
              </a:rPr>
              <a:t>A                                           X                           B</a:t>
            </a:r>
            <a:endParaRPr lang="en-AU" sz="2000" b="1" dirty="0">
              <a:solidFill>
                <a:schemeClr val="tx2">
                  <a:lumMod val="90000"/>
                </a:schemeClr>
              </a:solidFill>
            </a:endParaRPr>
          </a:p>
        </p:txBody>
      </p:sp>
    </p:spTree>
    <p:extLst>
      <p:ext uri="{BB962C8B-B14F-4D97-AF65-F5344CB8AC3E}">
        <p14:creationId xmlns:p14="http://schemas.microsoft.com/office/powerpoint/2010/main" val="405209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814"/>
            <a:ext cx="7765321" cy="1326321"/>
          </a:xfrm>
        </p:spPr>
        <p:txBody>
          <a:bodyPr/>
          <a:lstStyle/>
          <a:p>
            <a:r>
              <a:rPr lang="en-AU" dirty="0" smtClean="0">
                <a:latin typeface="+mn-lt"/>
              </a:rPr>
              <a:t>Complex Trigonometry</a:t>
            </a:r>
            <a:endParaRPr lang="en-AU" dirty="0"/>
          </a:p>
        </p:txBody>
      </p:sp>
      <p:grpSp>
        <p:nvGrpSpPr>
          <p:cNvPr id="3" name="Group 2"/>
          <p:cNvGrpSpPr/>
          <p:nvPr/>
        </p:nvGrpSpPr>
        <p:grpSpPr>
          <a:xfrm>
            <a:off x="371740" y="2708920"/>
            <a:ext cx="8392534" cy="2448272"/>
            <a:chOff x="714348" y="2214554"/>
            <a:chExt cx="5500726" cy="1604673"/>
          </a:xfrm>
        </p:grpSpPr>
        <p:cxnSp>
          <p:nvCxnSpPr>
            <p:cNvPr id="5" name="Straight Arrow Connector 4"/>
            <p:cNvCxnSpPr/>
            <p:nvPr/>
          </p:nvCxnSpPr>
          <p:spPr>
            <a:xfrm flipV="1">
              <a:off x="714348" y="2214554"/>
              <a:ext cx="3571900" cy="157163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214810" y="2214554"/>
              <a:ext cx="2000264" cy="92869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4348" y="3786190"/>
              <a:ext cx="200026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a:off x="4357686" y="3143248"/>
              <a:ext cx="18573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14480" y="3357562"/>
              <a:ext cx="604653" cy="461665"/>
            </a:xfrm>
            <a:prstGeom prst="rect">
              <a:avLst/>
            </a:prstGeom>
            <a:noFill/>
          </p:spPr>
          <p:txBody>
            <a:bodyPr wrap="none" rtlCol="0">
              <a:spAutoFit/>
            </a:bodyPr>
            <a:lstStyle/>
            <a:p>
              <a:r>
                <a:rPr lang="en-AU" sz="2400" dirty="0" smtClean="0"/>
                <a:t>25</a:t>
              </a:r>
              <a:r>
                <a:rPr lang="en-AU" sz="2400" baseline="30000" dirty="0" smtClean="0"/>
                <a:t>o</a:t>
              </a:r>
              <a:endParaRPr lang="en-AU" sz="2400" baseline="30000" dirty="0"/>
            </a:p>
          </p:txBody>
        </p:sp>
        <p:sp>
          <p:nvSpPr>
            <p:cNvPr id="15" name="TextBox 14"/>
            <p:cNvSpPr txBox="1"/>
            <p:nvPr/>
          </p:nvSpPr>
          <p:spPr>
            <a:xfrm>
              <a:off x="5038917" y="2714620"/>
              <a:ext cx="604653" cy="461665"/>
            </a:xfrm>
            <a:prstGeom prst="rect">
              <a:avLst/>
            </a:prstGeom>
            <a:noFill/>
          </p:spPr>
          <p:txBody>
            <a:bodyPr wrap="none" rtlCol="0">
              <a:spAutoFit/>
            </a:bodyPr>
            <a:lstStyle/>
            <a:p>
              <a:r>
                <a:rPr lang="en-AU" sz="2400" dirty="0" smtClean="0"/>
                <a:t>25</a:t>
              </a:r>
              <a:r>
                <a:rPr lang="en-AU" sz="2400" baseline="30000" dirty="0" smtClean="0"/>
                <a:t>o</a:t>
              </a:r>
              <a:endParaRPr lang="en-AU" sz="2400" baseline="30000" dirty="0"/>
            </a:p>
          </p:txBody>
        </p:sp>
        <p:sp>
          <p:nvSpPr>
            <p:cNvPr id="16" name="TextBox 15"/>
            <p:cNvSpPr txBox="1"/>
            <p:nvPr/>
          </p:nvSpPr>
          <p:spPr>
            <a:xfrm rot="20209998">
              <a:off x="1678519" y="2554556"/>
              <a:ext cx="1261884" cy="461665"/>
            </a:xfrm>
            <a:prstGeom prst="rect">
              <a:avLst/>
            </a:prstGeom>
            <a:noFill/>
          </p:spPr>
          <p:txBody>
            <a:bodyPr wrap="none" rtlCol="0">
              <a:spAutoFit/>
            </a:bodyPr>
            <a:lstStyle/>
            <a:p>
              <a:r>
                <a:rPr lang="en-AU" sz="2400" dirty="0" smtClean="0"/>
                <a:t>30 m s</a:t>
              </a:r>
              <a:r>
                <a:rPr lang="en-AU" sz="2400" baseline="30000" dirty="0" smtClean="0"/>
                <a:t>-1</a:t>
              </a:r>
              <a:endParaRPr lang="en-AU" sz="2400" baseline="30000" dirty="0"/>
            </a:p>
          </p:txBody>
        </p:sp>
        <p:sp>
          <p:nvSpPr>
            <p:cNvPr id="17" name="TextBox 16"/>
            <p:cNvSpPr txBox="1"/>
            <p:nvPr/>
          </p:nvSpPr>
          <p:spPr>
            <a:xfrm rot="1512375">
              <a:off x="4892726" y="2283245"/>
              <a:ext cx="1261884" cy="461665"/>
            </a:xfrm>
            <a:prstGeom prst="rect">
              <a:avLst/>
            </a:prstGeom>
            <a:noFill/>
          </p:spPr>
          <p:txBody>
            <a:bodyPr wrap="none" rtlCol="0">
              <a:spAutoFit/>
            </a:bodyPr>
            <a:lstStyle/>
            <a:p>
              <a:r>
                <a:rPr lang="en-AU" sz="2400" dirty="0" smtClean="0"/>
                <a:t>20 m s</a:t>
              </a:r>
              <a:r>
                <a:rPr lang="en-AU" sz="2400" baseline="30000" dirty="0" smtClean="0"/>
                <a:t>-1</a:t>
              </a:r>
              <a:endParaRPr lang="en-AU" sz="2400" baseline="30000" dirty="0"/>
            </a:p>
          </p:txBody>
        </p:sp>
        <p:cxnSp>
          <p:nvCxnSpPr>
            <p:cNvPr id="19" name="Straight Arrow Connector 18"/>
            <p:cNvCxnSpPr/>
            <p:nvPr/>
          </p:nvCxnSpPr>
          <p:spPr>
            <a:xfrm flipV="1">
              <a:off x="714348" y="3143248"/>
              <a:ext cx="5500726" cy="642942"/>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624363" y="1546364"/>
            <a:ext cx="7404022" cy="830997"/>
          </a:xfrm>
          <a:prstGeom prst="rect">
            <a:avLst/>
          </a:prstGeom>
          <a:solidFill>
            <a:schemeClr val="tx2">
              <a:lumMod val="10000"/>
              <a:alpha val="45000"/>
            </a:schemeClr>
          </a:solidFill>
        </p:spPr>
        <p:txBody>
          <a:bodyPr wrap="square" rtlCol="0">
            <a:spAutoFit/>
          </a:bodyPr>
          <a:lstStyle/>
          <a:p>
            <a:r>
              <a:rPr lang="en-AU" sz="2400" u="sng" dirty="0" smtClean="0"/>
              <a:t>Example 1.2a:</a:t>
            </a:r>
            <a:r>
              <a:rPr lang="en-AU" sz="2400" dirty="0" smtClean="0"/>
              <a:t> </a:t>
            </a:r>
            <a:r>
              <a:rPr lang="en-AU" sz="2400" dirty="0" smtClean="0">
                <a:solidFill>
                  <a:schemeClr val="accent1">
                    <a:lumMod val="60000"/>
                    <a:lumOff val="40000"/>
                  </a:schemeClr>
                </a:solidFill>
              </a:rPr>
              <a:t>Solve the resultant by the addition of these two vectors.</a:t>
            </a:r>
            <a:endParaRPr lang="en-AU" sz="24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a:solidFill>
            <a:schemeClr val="tx2">
              <a:lumMod val="10000"/>
              <a:alpha val="45000"/>
            </a:schemeClr>
          </a:solidFill>
        </p:spPr>
        <p:txBody>
          <a:bodyPr>
            <a:normAutofit fontScale="92500" lnSpcReduction="20000"/>
          </a:bodyPr>
          <a:lstStyle/>
          <a:p>
            <a:pPr>
              <a:buClr>
                <a:schemeClr val="accent1">
                  <a:lumMod val="60000"/>
                  <a:lumOff val="40000"/>
                </a:schemeClr>
              </a:buClr>
              <a:buNone/>
            </a:pPr>
            <a:r>
              <a:rPr lang="en-AU" sz="2400" u="sng" dirty="0" smtClean="0"/>
              <a:t>Example 1.5f:</a:t>
            </a:r>
            <a:r>
              <a:rPr lang="en-AU" sz="2400" dirty="0" smtClean="0"/>
              <a:t> </a:t>
            </a:r>
            <a:r>
              <a:rPr lang="en-AU" sz="2600" dirty="0" smtClean="0">
                <a:solidFill>
                  <a:schemeClr val="accent1">
                    <a:lumMod val="60000"/>
                    <a:lumOff val="40000"/>
                  </a:schemeClr>
                </a:solidFill>
              </a:rPr>
              <a:t>Julie is working out the best position from which to balance Chelsea and Hannah, who are both on the other end of the seesaw. Her mass is 52 kg and she is 1.05 m from the pivot point of a seesaw of mass 20 kg. Hannah (15 kg) and Chelsea (22 kg) are respectively 1.10 m and 1.60 m from the pivot point on the other side.</a:t>
            </a:r>
          </a:p>
          <a:p>
            <a:pPr>
              <a:buClr>
                <a:schemeClr val="accent1">
                  <a:lumMod val="60000"/>
                  <a:lumOff val="40000"/>
                </a:schemeClr>
              </a:buClr>
              <a:buNone/>
            </a:pPr>
            <a:r>
              <a:rPr lang="en-AU" sz="2600" dirty="0" smtClean="0">
                <a:solidFill>
                  <a:schemeClr val="accent1">
                    <a:lumMod val="60000"/>
                    <a:lumOff val="40000"/>
                  </a:schemeClr>
                </a:solidFill>
              </a:rPr>
              <a:t> </a:t>
            </a:r>
          </a:p>
          <a:p>
            <a:pPr marL="514350" indent="-514350">
              <a:buClr>
                <a:schemeClr val="accent1">
                  <a:lumMod val="60000"/>
                  <a:lumOff val="40000"/>
                </a:schemeClr>
              </a:buClr>
              <a:buSzPct val="100000"/>
              <a:buAutoNum type="alphaLcParenR"/>
            </a:pPr>
            <a:r>
              <a:rPr lang="en-AU" sz="2600" dirty="0" smtClean="0">
                <a:solidFill>
                  <a:schemeClr val="accent1">
                    <a:lumMod val="60000"/>
                    <a:lumOff val="40000"/>
                  </a:schemeClr>
                </a:solidFill>
              </a:rPr>
              <a:t>Draw a vector diagram, showing all the forces.</a:t>
            </a:r>
          </a:p>
          <a:p>
            <a:pPr marL="514350" indent="-514350">
              <a:buClr>
                <a:schemeClr val="accent1">
                  <a:lumMod val="60000"/>
                  <a:lumOff val="40000"/>
                </a:schemeClr>
              </a:buClr>
              <a:buSzPct val="100000"/>
              <a:buAutoNum type="alphaLcParenR"/>
            </a:pPr>
            <a:r>
              <a:rPr lang="en-AU" sz="2600" dirty="0" smtClean="0">
                <a:solidFill>
                  <a:schemeClr val="accent1">
                    <a:lumMod val="60000"/>
                    <a:lumOff val="40000"/>
                  </a:schemeClr>
                </a:solidFill>
              </a:rPr>
              <a:t>Calculate the clockwise and anticlockwise moments (torque).</a:t>
            </a:r>
          </a:p>
          <a:p>
            <a:pPr marL="514350" indent="-514350">
              <a:buClr>
                <a:schemeClr val="accent1">
                  <a:lumMod val="60000"/>
                  <a:lumOff val="40000"/>
                </a:schemeClr>
              </a:buClr>
              <a:buSzPct val="100000"/>
              <a:buAutoNum type="alphaLcParenR"/>
            </a:pPr>
            <a:r>
              <a:rPr lang="en-AU" sz="2600" dirty="0" smtClean="0">
                <a:solidFill>
                  <a:schemeClr val="accent1">
                    <a:lumMod val="60000"/>
                    <a:lumOff val="40000"/>
                  </a:schemeClr>
                </a:solidFill>
              </a:rPr>
              <a:t>Does equilibrium exist? If not, where should Julie sit to achieve balance?</a:t>
            </a:r>
          </a:p>
          <a:p>
            <a:pPr marL="514350" indent="-514350">
              <a:buClr>
                <a:schemeClr val="accent1">
                  <a:lumMod val="60000"/>
                  <a:lumOff val="40000"/>
                </a:schemeClr>
              </a:buClr>
              <a:buSzPct val="100000"/>
              <a:buAutoNum type="alphaLcParenR"/>
            </a:pPr>
            <a:r>
              <a:rPr lang="en-AU" sz="2600" dirty="0" smtClean="0">
                <a:solidFill>
                  <a:schemeClr val="accent1">
                    <a:lumMod val="60000"/>
                    <a:lumOff val="40000"/>
                  </a:schemeClr>
                </a:solidFill>
              </a:rPr>
              <a:t>Calculate the magnitude of the reaction force.</a:t>
            </a:r>
          </a:p>
          <a:p>
            <a:pPr>
              <a:buNone/>
            </a:pPr>
            <a:endParaRPr lang="en-AU" sz="2400" dirty="0" smtClean="0">
              <a:solidFill>
                <a:srgbClr val="002060"/>
              </a:solidFill>
            </a:endParaRPr>
          </a:p>
          <a:p>
            <a:pPr>
              <a:buNone/>
            </a:pPr>
            <a:endParaRPr lang="en-AU" sz="2600" dirty="0" smtClean="0">
              <a:solidFill>
                <a:srgbClr val="002060"/>
              </a:solidFill>
            </a:endParaRPr>
          </a:p>
        </p:txBody>
      </p:sp>
      <p:sp>
        <p:nvSpPr>
          <p:cNvPr id="5"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8033158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p:spPr>
        <p:txBody>
          <a:bodyPr/>
          <a:lstStyle/>
          <a:p>
            <a:pPr>
              <a:buNone/>
            </a:pPr>
            <a:r>
              <a:rPr lang="en-AU" sz="2400" u="sng" dirty="0" smtClean="0"/>
              <a:t>Example 1.5g:</a:t>
            </a:r>
            <a:r>
              <a:rPr lang="en-AU" sz="2400" dirty="0" smtClean="0"/>
              <a:t> </a:t>
            </a:r>
            <a:r>
              <a:rPr lang="en-AU" sz="2400" dirty="0" smtClean="0">
                <a:solidFill>
                  <a:schemeClr val="accent1">
                    <a:lumMod val="60000"/>
                    <a:lumOff val="40000"/>
                  </a:schemeClr>
                </a:solidFill>
              </a:rPr>
              <a:t>John is using a lever of mass 6.70 kg to raise a heavy rock of mass 85.0 kg. The lever is 2.10 m in length and resting at an angle if 10</a:t>
            </a:r>
            <a:r>
              <a:rPr lang="en-AU" sz="2400" baseline="30000" dirty="0" smtClean="0">
                <a:solidFill>
                  <a:schemeClr val="accent1">
                    <a:lumMod val="60000"/>
                    <a:lumOff val="40000"/>
                  </a:schemeClr>
                </a:solidFill>
              </a:rPr>
              <a:t>o</a:t>
            </a:r>
            <a:r>
              <a:rPr lang="en-AU" sz="2400" dirty="0" smtClean="0">
                <a:solidFill>
                  <a:schemeClr val="accent1">
                    <a:lumMod val="60000"/>
                    <a:lumOff val="40000"/>
                  </a:schemeClr>
                </a:solidFill>
              </a:rPr>
              <a:t>. The rock is measured 20 cm from one end and 50 cm from the pivot point. John is at the far end on the other side of the pivot.</a:t>
            </a:r>
          </a:p>
          <a:p>
            <a:pPr>
              <a:buNone/>
            </a:pPr>
            <a:r>
              <a:rPr lang="en-AU" sz="2400" dirty="0" smtClean="0">
                <a:solidFill>
                  <a:schemeClr val="accent1">
                    <a:lumMod val="60000"/>
                    <a:lumOff val="40000"/>
                  </a:schemeClr>
                </a:solidFill>
              </a:rPr>
              <a:t> </a:t>
            </a:r>
          </a:p>
          <a:p>
            <a:pPr marL="514350" indent="-514350">
              <a:buClr>
                <a:schemeClr val="accent1">
                  <a:lumMod val="60000"/>
                  <a:lumOff val="40000"/>
                </a:schemeClr>
              </a:buClr>
              <a:buSzPct val="100000"/>
              <a:buAutoNum type="alphaLcParenR"/>
            </a:pPr>
            <a:r>
              <a:rPr lang="en-AU" sz="2400" dirty="0" smtClean="0">
                <a:solidFill>
                  <a:schemeClr val="accent1">
                    <a:lumMod val="60000"/>
                    <a:lumOff val="40000"/>
                  </a:schemeClr>
                </a:solidFill>
              </a:rPr>
              <a:t>Draw a vector diagram, showing all the forces.</a:t>
            </a:r>
          </a:p>
          <a:p>
            <a:pPr marL="514350" indent="-514350">
              <a:buClr>
                <a:schemeClr val="accent1">
                  <a:lumMod val="60000"/>
                  <a:lumOff val="40000"/>
                </a:schemeClr>
              </a:buClr>
              <a:buSzPct val="100000"/>
              <a:buAutoNum type="alphaLcParenR"/>
            </a:pPr>
            <a:r>
              <a:rPr lang="en-AU" sz="2400" dirty="0" smtClean="0">
                <a:solidFill>
                  <a:schemeClr val="accent1">
                    <a:lumMod val="60000"/>
                    <a:lumOff val="40000"/>
                  </a:schemeClr>
                </a:solidFill>
              </a:rPr>
              <a:t>Calculate the force that John has to apply downwards in order to just lift the rock.</a:t>
            </a:r>
          </a:p>
          <a:p>
            <a:pPr marL="514350" indent="-514350">
              <a:buClr>
                <a:schemeClr val="accent1">
                  <a:lumMod val="60000"/>
                  <a:lumOff val="40000"/>
                </a:schemeClr>
              </a:buClr>
              <a:buSzPct val="100000"/>
              <a:buAutoNum type="alphaLcParenR"/>
            </a:pPr>
            <a:r>
              <a:rPr lang="en-AU" sz="2400" dirty="0" smtClean="0">
                <a:solidFill>
                  <a:schemeClr val="accent1">
                    <a:lumMod val="60000"/>
                    <a:lumOff val="40000"/>
                  </a:schemeClr>
                </a:solidFill>
              </a:rPr>
              <a:t>What is the reaction force at the pivot, given John starts to raise the rock?</a:t>
            </a:r>
          </a:p>
          <a:p>
            <a:pPr>
              <a:buClr>
                <a:schemeClr val="accent1">
                  <a:lumMod val="60000"/>
                  <a:lumOff val="40000"/>
                </a:schemeClr>
              </a:buClr>
              <a:buNone/>
            </a:pPr>
            <a:endParaRPr lang="en-AU" sz="2600" dirty="0" smtClean="0">
              <a:solidFill>
                <a:srgbClr val="002060"/>
              </a:solidFill>
            </a:endParaRPr>
          </a:p>
        </p:txBody>
      </p:sp>
      <p:sp>
        <p:nvSpPr>
          <p:cNvPr id="5"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15867957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1071570"/>
          </a:xfrm>
          <a:solidFill>
            <a:schemeClr val="tx2">
              <a:lumMod val="10000"/>
              <a:alpha val="45000"/>
            </a:schemeClr>
          </a:solidFill>
        </p:spPr>
        <p:txBody>
          <a:bodyPr>
            <a:noAutofit/>
          </a:bodyPr>
          <a:lstStyle/>
          <a:p>
            <a:pPr>
              <a:buNone/>
            </a:pPr>
            <a:r>
              <a:rPr lang="en-AU" sz="2400" u="sng" dirty="0" smtClean="0"/>
              <a:t>Example 1.5h:</a:t>
            </a:r>
            <a:r>
              <a:rPr lang="en-AU" sz="2400" dirty="0" smtClean="0"/>
              <a:t> </a:t>
            </a:r>
            <a:r>
              <a:rPr lang="en-AU" sz="2400" dirty="0" smtClean="0">
                <a:solidFill>
                  <a:schemeClr val="accent1">
                    <a:lumMod val="60000"/>
                    <a:lumOff val="40000"/>
                  </a:schemeClr>
                </a:solidFill>
              </a:rPr>
              <a:t>Sitting on a swing, as pictured. Find the tension on the rope, given the mass of the child and swing is 90 kg.</a:t>
            </a:r>
          </a:p>
          <a:p>
            <a:pPr>
              <a:buNone/>
            </a:pPr>
            <a:r>
              <a:rPr lang="en-AU" sz="2400" dirty="0" smtClean="0">
                <a:solidFill>
                  <a:srgbClr val="002060"/>
                </a:solidFill>
              </a:rPr>
              <a:t> </a:t>
            </a:r>
          </a:p>
        </p:txBody>
      </p:sp>
      <p:grpSp>
        <p:nvGrpSpPr>
          <p:cNvPr id="22" name="Group 21"/>
          <p:cNvGrpSpPr/>
          <p:nvPr/>
        </p:nvGrpSpPr>
        <p:grpSpPr>
          <a:xfrm>
            <a:off x="3286116" y="2143115"/>
            <a:ext cx="3286148" cy="4421363"/>
            <a:chOff x="1928794" y="2143115"/>
            <a:chExt cx="3286148" cy="4421363"/>
          </a:xfrm>
        </p:grpSpPr>
        <p:pic>
          <p:nvPicPr>
            <p:cNvPr id="5" name="Picture 4" descr="Swing.jpg"/>
            <p:cNvPicPr>
              <a:picLocks noChangeAspect="1"/>
            </p:cNvPicPr>
            <p:nvPr/>
          </p:nvPicPr>
          <p:blipFill>
            <a:blip r:embed="rId2"/>
            <a:stretch>
              <a:fillRect/>
            </a:stretch>
          </p:blipFill>
          <p:spPr>
            <a:xfrm>
              <a:off x="1928794" y="2143115"/>
              <a:ext cx="3286148" cy="4421363"/>
            </a:xfrm>
            <a:prstGeom prst="rect">
              <a:avLst/>
            </a:prstGeom>
          </p:spPr>
        </p:pic>
        <p:cxnSp>
          <p:nvCxnSpPr>
            <p:cNvPr id="7" name="Straight Connector 6"/>
            <p:cNvCxnSpPr/>
            <p:nvPr/>
          </p:nvCxnSpPr>
          <p:spPr>
            <a:xfrm rot="5400000" flipH="1" flipV="1">
              <a:off x="1392215" y="3249611"/>
              <a:ext cx="2214578" cy="1588"/>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a:off x="2143108" y="2428868"/>
              <a:ext cx="357190" cy="1588"/>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00298" y="2214554"/>
              <a:ext cx="652743" cy="461665"/>
            </a:xfrm>
            <a:prstGeom prst="rect">
              <a:avLst/>
            </a:prstGeom>
            <a:noFill/>
          </p:spPr>
          <p:txBody>
            <a:bodyPr wrap="none" rtlCol="0">
              <a:spAutoFit/>
            </a:bodyPr>
            <a:lstStyle/>
            <a:p>
              <a:r>
                <a:rPr lang="en-AU" sz="2400" b="1" dirty="0" smtClean="0">
                  <a:solidFill>
                    <a:srgbClr val="00B0F0"/>
                  </a:solidFill>
                </a:rPr>
                <a:t>20</a:t>
              </a:r>
              <a:r>
                <a:rPr lang="en-AU" sz="2400" b="1" baseline="30000" dirty="0" smtClean="0">
                  <a:solidFill>
                    <a:srgbClr val="00B0F0"/>
                  </a:solidFill>
                </a:rPr>
                <a:t>o</a:t>
              </a:r>
              <a:endParaRPr lang="en-AU" sz="2400" b="1" baseline="30000" dirty="0">
                <a:solidFill>
                  <a:srgbClr val="00B0F0"/>
                </a:solidFill>
              </a:endParaRPr>
            </a:p>
          </p:txBody>
        </p:sp>
      </p:grpSp>
      <p:sp>
        <p:nvSpPr>
          <p:cNvPr id="11"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16219988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777318" cy="1004921"/>
          </a:xfrm>
          <a:solidFill>
            <a:schemeClr val="tx2">
              <a:lumMod val="10000"/>
              <a:alpha val="45000"/>
            </a:schemeClr>
          </a:solidFill>
        </p:spPr>
        <p:txBody>
          <a:bodyPr>
            <a:normAutofit/>
          </a:bodyPr>
          <a:lstStyle/>
          <a:p>
            <a:pPr>
              <a:buNone/>
            </a:pPr>
            <a:r>
              <a:rPr lang="en-AU" sz="2400" u="sng" dirty="0" smtClean="0"/>
              <a:t>Example 1.5i:</a:t>
            </a:r>
            <a:r>
              <a:rPr lang="en-AU" sz="2400" i="1" dirty="0" smtClean="0"/>
              <a:t> </a:t>
            </a:r>
            <a:r>
              <a:rPr lang="en-AU" sz="2400" dirty="0" smtClean="0">
                <a:solidFill>
                  <a:schemeClr val="accent1">
                    <a:lumMod val="60000"/>
                    <a:lumOff val="40000"/>
                  </a:schemeClr>
                </a:solidFill>
              </a:rPr>
              <a:t>Find the tension in the tie rope, as pictured below. Where the mass of the beam is 2.5 kg.</a:t>
            </a:r>
          </a:p>
        </p:txBody>
      </p:sp>
      <p:grpSp>
        <p:nvGrpSpPr>
          <p:cNvPr id="7" name="Group 6"/>
          <p:cNvGrpSpPr/>
          <p:nvPr/>
        </p:nvGrpSpPr>
        <p:grpSpPr>
          <a:xfrm>
            <a:off x="1259632" y="2348880"/>
            <a:ext cx="6668244" cy="3933086"/>
            <a:chOff x="999306" y="2001034"/>
            <a:chExt cx="7144594" cy="4214048"/>
          </a:xfrm>
        </p:grpSpPr>
        <p:cxnSp>
          <p:nvCxnSpPr>
            <p:cNvPr id="27" name="Straight Connector 26"/>
            <p:cNvCxnSpPr/>
            <p:nvPr/>
          </p:nvCxnSpPr>
          <p:spPr>
            <a:xfrm rot="5400000" flipH="1" flipV="1">
              <a:off x="7215206" y="4643446"/>
              <a:ext cx="714380" cy="15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999306" y="2001034"/>
              <a:ext cx="7144594" cy="4214048"/>
              <a:chOff x="999306" y="2001034"/>
              <a:chExt cx="7144594" cy="4214048"/>
            </a:xfrm>
          </p:grpSpPr>
          <p:grpSp>
            <p:nvGrpSpPr>
              <p:cNvPr id="5" name="Group 4"/>
              <p:cNvGrpSpPr/>
              <p:nvPr/>
            </p:nvGrpSpPr>
            <p:grpSpPr>
              <a:xfrm>
                <a:off x="999306" y="2001034"/>
                <a:ext cx="7144594" cy="4214048"/>
                <a:chOff x="999306" y="2001034"/>
                <a:chExt cx="7144594" cy="4214048"/>
              </a:xfrm>
            </p:grpSpPr>
            <p:cxnSp>
              <p:nvCxnSpPr>
                <p:cNvPr id="19" name="Straight Arrow Connector 18"/>
                <p:cNvCxnSpPr/>
                <p:nvPr/>
              </p:nvCxnSpPr>
              <p:spPr>
                <a:xfrm rot="5400000" flipH="1" flipV="1">
                  <a:off x="4786314" y="3929066"/>
                  <a:ext cx="571504" cy="142876"/>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62265" y="3857628"/>
                  <a:ext cx="652743" cy="461665"/>
                </a:xfrm>
                <a:prstGeom prst="rect">
                  <a:avLst/>
                </a:prstGeom>
                <a:noFill/>
              </p:spPr>
              <p:txBody>
                <a:bodyPr wrap="none" rtlCol="0">
                  <a:spAutoFit/>
                </a:bodyPr>
                <a:lstStyle/>
                <a:p>
                  <a:r>
                    <a:rPr lang="en-AU" sz="2400" b="1" dirty="0" smtClean="0">
                      <a:solidFill>
                        <a:srgbClr val="0070C0"/>
                      </a:solidFill>
                    </a:rPr>
                    <a:t>30</a:t>
                  </a:r>
                  <a:r>
                    <a:rPr lang="en-AU" sz="2400" b="1" baseline="30000" dirty="0" smtClean="0">
                      <a:solidFill>
                        <a:srgbClr val="0070C0"/>
                      </a:solidFill>
                    </a:rPr>
                    <a:t>o</a:t>
                  </a:r>
                  <a:endParaRPr lang="en-AU" sz="2400" b="1" baseline="30000" dirty="0">
                    <a:solidFill>
                      <a:srgbClr val="0070C0"/>
                    </a:solidFill>
                  </a:endParaRPr>
                </a:p>
              </p:txBody>
            </p:sp>
            <p:cxnSp>
              <p:nvCxnSpPr>
                <p:cNvPr id="11" name="Straight Connector 10"/>
                <p:cNvCxnSpPr/>
                <p:nvPr/>
              </p:nvCxnSpPr>
              <p:spPr>
                <a:xfrm>
                  <a:off x="1357290" y="2071678"/>
                  <a:ext cx="5143536" cy="2214578"/>
                </a:xfrm>
                <a:prstGeom prst="line">
                  <a:avLst/>
                </a:prstGeom>
                <a:ln w="635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643042" y="4929198"/>
                  <a:ext cx="4786346" cy="7143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643042" y="6000768"/>
                  <a:ext cx="5857916" cy="7143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000892" y="4643446"/>
                  <a:ext cx="1143008" cy="1143008"/>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p:cNvSpPr txBox="1"/>
                <p:nvPr/>
              </p:nvSpPr>
              <p:spPr>
                <a:xfrm rot="1576901">
                  <a:off x="3947195" y="2850351"/>
                  <a:ext cx="726852" cy="494644"/>
                </a:xfrm>
                <a:prstGeom prst="rect">
                  <a:avLst/>
                </a:prstGeom>
                <a:noFill/>
              </p:spPr>
              <p:txBody>
                <a:bodyPr wrap="none" rtlCol="0">
                  <a:spAutoFit/>
                </a:bodyPr>
                <a:lstStyle/>
                <a:p>
                  <a:r>
                    <a:rPr lang="en-AU" sz="2400" b="1" dirty="0" smtClean="0">
                      <a:solidFill>
                        <a:schemeClr val="tx1">
                          <a:lumMod val="95000"/>
                        </a:schemeClr>
                      </a:solidFill>
                    </a:rPr>
                    <a:t>Tie</a:t>
                  </a:r>
                  <a:endParaRPr lang="en-AU" sz="2400" b="1" baseline="30000" dirty="0">
                    <a:solidFill>
                      <a:schemeClr val="tx1">
                        <a:lumMod val="95000"/>
                      </a:schemeClr>
                    </a:solidFill>
                  </a:endParaRPr>
                </a:p>
              </p:txBody>
            </p:sp>
            <p:sp>
              <p:nvSpPr>
                <p:cNvPr id="35" name="TextBox 34"/>
                <p:cNvSpPr txBox="1"/>
                <p:nvPr/>
              </p:nvSpPr>
              <p:spPr>
                <a:xfrm>
                  <a:off x="2643174" y="3786190"/>
                  <a:ext cx="1135621" cy="494644"/>
                </a:xfrm>
                <a:prstGeom prst="rect">
                  <a:avLst/>
                </a:prstGeom>
                <a:noFill/>
              </p:spPr>
              <p:txBody>
                <a:bodyPr wrap="none" rtlCol="0">
                  <a:spAutoFit/>
                </a:bodyPr>
                <a:lstStyle/>
                <a:p>
                  <a:r>
                    <a:rPr lang="en-AU" sz="2400" b="1" dirty="0" smtClean="0">
                      <a:solidFill>
                        <a:schemeClr val="bg1">
                          <a:lumMod val="50000"/>
                          <a:lumOff val="50000"/>
                        </a:schemeClr>
                      </a:solidFill>
                    </a:rPr>
                    <a:t>Beam</a:t>
                  </a:r>
                  <a:endParaRPr lang="en-AU" sz="2400" b="1" baseline="30000" dirty="0">
                    <a:solidFill>
                      <a:schemeClr val="bg1">
                        <a:lumMod val="50000"/>
                        <a:lumOff val="50000"/>
                      </a:schemeClr>
                    </a:solidFill>
                  </a:endParaRPr>
                </a:p>
              </p:txBody>
            </p:sp>
            <p:sp>
              <p:nvSpPr>
                <p:cNvPr id="36" name="TextBox 35"/>
                <p:cNvSpPr txBox="1"/>
                <p:nvPr/>
              </p:nvSpPr>
              <p:spPr>
                <a:xfrm>
                  <a:off x="3786182" y="4500570"/>
                  <a:ext cx="1087530" cy="494644"/>
                </a:xfrm>
                <a:prstGeom prst="rect">
                  <a:avLst/>
                </a:prstGeom>
                <a:noFill/>
              </p:spPr>
              <p:txBody>
                <a:bodyPr wrap="none" rtlCol="0">
                  <a:spAutoFit/>
                </a:bodyPr>
                <a:lstStyle/>
                <a:p>
                  <a:r>
                    <a:rPr lang="en-AU" sz="2400" b="1" dirty="0" smtClean="0">
                      <a:solidFill>
                        <a:srgbClr val="339933"/>
                      </a:solidFill>
                    </a:rPr>
                    <a:t>1.5 m</a:t>
                  </a:r>
                  <a:endParaRPr lang="en-AU" sz="2400" b="1" baseline="30000" dirty="0">
                    <a:solidFill>
                      <a:srgbClr val="339933"/>
                    </a:solidFill>
                  </a:endParaRPr>
                </a:p>
              </p:txBody>
            </p:sp>
            <p:sp>
              <p:nvSpPr>
                <p:cNvPr id="38" name="TextBox 37"/>
                <p:cNvSpPr txBox="1"/>
                <p:nvPr/>
              </p:nvSpPr>
              <p:spPr>
                <a:xfrm>
                  <a:off x="3714744" y="5572140"/>
                  <a:ext cx="1087530" cy="494644"/>
                </a:xfrm>
                <a:prstGeom prst="rect">
                  <a:avLst/>
                </a:prstGeom>
                <a:noFill/>
              </p:spPr>
              <p:txBody>
                <a:bodyPr wrap="none" rtlCol="0">
                  <a:spAutoFit/>
                </a:bodyPr>
                <a:lstStyle/>
                <a:p>
                  <a:r>
                    <a:rPr lang="en-AU" sz="2400" b="1" dirty="0" smtClean="0">
                      <a:solidFill>
                        <a:srgbClr val="339933"/>
                      </a:solidFill>
                    </a:rPr>
                    <a:t>1.7 m</a:t>
                  </a:r>
                  <a:endParaRPr lang="en-AU" sz="2400" b="1" baseline="30000" dirty="0">
                    <a:solidFill>
                      <a:srgbClr val="339933"/>
                    </a:solidFill>
                  </a:endParaRPr>
                </a:p>
              </p:txBody>
            </p:sp>
            <p:sp>
              <p:nvSpPr>
                <p:cNvPr id="39" name="Oval 38"/>
                <p:cNvSpPr/>
                <p:nvPr/>
              </p:nvSpPr>
              <p:spPr>
                <a:xfrm>
                  <a:off x="1428728" y="4071942"/>
                  <a:ext cx="357190" cy="35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p:cNvSpPr txBox="1"/>
                <p:nvPr/>
              </p:nvSpPr>
              <p:spPr>
                <a:xfrm>
                  <a:off x="1928794" y="3324525"/>
                  <a:ext cx="936475" cy="461665"/>
                </a:xfrm>
                <a:prstGeom prst="rect">
                  <a:avLst/>
                </a:prstGeom>
                <a:noFill/>
              </p:spPr>
              <p:txBody>
                <a:bodyPr wrap="none" rtlCol="0">
                  <a:spAutoFit/>
                </a:bodyPr>
                <a:lstStyle/>
                <a:p>
                  <a:r>
                    <a:rPr lang="en-AU" sz="2400" b="1" dirty="0" smtClean="0">
                      <a:solidFill>
                        <a:srgbClr val="0070C0"/>
                      </a:solidFill>
                    </a:rPr>
                    <a:t>Pivot</a:t>
                  </a:r>
                  <a:endParaRPr lang="en-AU" sz="2400" b="1" baseline="30000" dirty="0">
                    <a:solidFill>
                      <a:srgbClr val="0070C0"/>
                    </a:solidFill>
                  </a:endParaRPr>
                </a:p>
              </p:txBody>
            </p:sp>
            <p:cxnSp>
              <p:nvCxnSpPr>
                <p:cNvPr id="41" name="Straight Arrow Connector 40"/>
                <p:cNvCxnSpPr>
                  <a:endCxn id="39" idx="7"/>
                </p:cNvCxnSpPr>
                <p:nvPr/>
              </p:nvCxnSpPr>
              <p:spPr>
                <a:xfrm rot="5400000">
                  <a:off x="1590734" y="3714752"/>
                  <a:ext cx="552375" cy="266623"/>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57290" y="4286256"/>
                  <a:ext cx="6215106" cy="15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106924" y="4107264"/>
                  <a:ext cx="4214048" cy="1588"/>
                </a:xfrm>
                <a:prstGeom prst="line">
                  <a:avLst/>
                </a:prstGeom>
                <a:ln w="1270000" cmpd="sng">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10800000" scaled="0"/>
                    <a:tileRect/>
                  </a:gra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72330" y="5000636"/>
                <a:ext cx="971741" cy="461665"/>
              </a:xfrm>
              <a:prstGeom prst="rect">
                <a:avLst/>
              </a:prstGeom>
              <a:noFill/>
            </p:spPr>
            <p:txBody>
              <a:bodyPr wrap="none" rtlCol="0">
                <a:spAutoFit/>
              </a:bodyPr>
              <a:lstStyle/>
              <a:p>
                <a:r>
                  <a:rPr lang="en-AU" sz="2400" b="1" dirty="0" smtClean="0">
                    <a:solidFill>
                      <a:schemeClr val="bg1"/>
                    </a:solidFill>
                  </a:rPr>
                  <a:t>10 kg</a:t>
                </a:r>
                <a:endParaRPr lang="en-AU" sz="2400" b="1" baseline="30000" dirty="0">
                  <a:solidFill>
                    <a:schemeClr val="bg1"/>
                  </a:solidFill>
                </a:endParaRPr>
              </a:p>
            </p:txBody>
          </p:sp>
        </p:grpSp>
      </p:grpSp>
      <p:sp>
        <p:nvSpPr>
          <p:cNvPr id="2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22082259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85860"/>
            <a:ext cx="8482042" cy="1785950"/>
          </a:xfrm>
          <a:solidFill>
            <a:schemeClr val="tx2">
              <a:lumMod val="10000"/>
              <a:alpha val="45000"/>
            </a:schemeClr>
          </a:solidFill>
        </p:spPr>
        <p:txBody>
          <a:bodyPr>
            <a:noAutofit/>
          </a:bodyPr>
          <a:lstStyle/>
          <a:p>
            <a:pPr>
              <a:buNone/>
            </a:pPr>
            <a:r>
              <a:rPr lang="en-AU" sz="2400" u="sng" dirty="0" smtClean="0"/>
              <a:t>Example 1.5j:</a:t>
            </a:r>
            <a:r>
              <a:rPr lang="en-AU" sz="2400" dirty="0" smtClean="0"/>
              <a:t> </a:t>
            </a:r>
            <a:r>
              <a:rPr lang="en-AU" sz="2400" dirty="0" smtClean="0">
                <a:solidFill>
                  <a:schemeClr val="accent1">
                    <a:lumMod val="60000"/>
                    <a:lumOff val="40000"/>
                  </a:schemeClr>
                </a:solidFill>
              </a:rPr>
              <a:t>An 80 kg man is standing 1.5 m from the left side of a 6 m long plank that itself weighs 30 kg. It is supported by two trestles at either end. Calculate the forces exerted by the trestles onto the plank.</a:t>
            </a:r>
          </a:p>
          <a:p>
            <a:pPr>
              <a:buNone/>
            </a:pPr>
            <a:r>
              <a:rPr lang="en-AU" sz="2400" dirty="0" smtClean="0">
                <a:solidFill>
                  <a:srgbClr val="002060"/>
                </a:solidFill>
              </a:rPr>
              <a:t> </a:t>
            </a:r>
          </a:p>
        </p:txBody>
      </p:sp>
      <p:sp>
        <p:nvSpPr>
          <p:cNvPr id="18"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grpSp>
        <p:nvGrpSpPr>
          <p:cNvPr id="32" name="Group 31"/>
          <p:cNvGrpSpPr/>
          <p:nvPr/>
        </p:nvGrpSpPr>
        <p:grpSpPr>
          <a:xfrm>
            <a:off x="1285852" y="3714756"/>
            <a:ext cx="6021245" cy="2297457"/>
            <a:chOff x="1285852" y="3714756"/>
            <a:chExt cx="6021245" cy="2297457"/>
          </a:xfrm>
        </p:grpSpPr>
        <p:grpSp>
          <p:nvGrpSpPr>
            <p:cNvPr id="22" name="Group 21"/>
            <p:cNvGrpSpPr/>
            <p:nvPr/>
          </p:nvGrpSpPr>
          <p:grpSpPr>
            <a:xfrm>
              <a:off x="1285852" y="3714756"/>
              <a:ext cx="6021245" cy="2297457"/>
              <a:chOff x="442633" y="5196529"/>
              <a:chExt cx="4855842" cy="1842522"/>
            </a:xfrm>
          </p:grpSpPr>
          <p:cxnSp>
            <p:nvCxnSpPr>
              <p:cNvPr id="26" name="Straight Connector 25"/>
              <p:cNvCxnSpPr/>
              <p:nvPr/>
            </p:nvCxnSpPr>
            <p:spPr>
              <a:xfrm>
                <a:off x="636035" y="5214950"/>
                <a:ext cx="4429156" cy="158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998931" y="5196529"/>
                <a:ext cx="1" cy="1551832"/>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922846" y="5216538"/>
                <a:ext cx="529" cy="1531823"/>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Isosceles Triangle 32"/>
              <p:cNvSpPr/>
              <p:nvPr/>
            </p:nvSpPr>
            <p:spPr>
              <a:xfrm>
                <a:off x="677516" y="5216537"/>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Isosceles Triangle 41"/>
              <p:cNvSpPr/>
              <p:nvPr/>
            </p:nvSpPr>
            <p:spPr>
              <a:xfrm>
                <a:off x="4708001"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1793902" y="6668803"/>
                <a:ext cx="410059" cy="370248"/>
              </a:xfrm>
              <a:prstGeom prst="rect">
                <a:avLst/>
              </a:prstGeom>
              <a:noFill/>
            </p:spPr>
            <p:txBody>
              <a:bodyPr wrap="none" rtlCol="0">
                <a:spAutoFit/>
              </a:bodyPr>
              <a:lstStyle/>
              <a:p>
                <a:r>
                  <a:rPr lang="en-AU" sz="2400" dirty="0" smtClean="0"/>
                  <a:t>F</a:t>
                </a:r>
                <a:r>
                  <a:rPr lang="en-AU" sz="2400" baseline="-25000" dirty="0" smtClean="0"/>
                  <a:t>P</a:t>
                </a:r>
                <a:endParaRPr lang="en-AU" sz="2400" baseline="-25000" dirty="0"/>
              </a:p>
            </p:txBody>
          </p:sp>
          <p:sp>
            <p:nvSpPr>
              <p:cNvPr id="48" name="TextBox 47"/>
              <p:cNvSpPr txBox="1"/>
              <p:nvPr/>
            </p:nvSpPr>
            <p:spPr>
              <a:xfrm>
                <a:off x="2700105" y="6639215"/>
                <a:ext cx="456598" cy="370248"/>
              </a:xfrm>
              <a:prstGeom prst="rect">
                <a:avLst/>
              </a:prstGeom>
              <a:noFill/>
            </p:spPr>
            <p:txBody>
              <a:bodyPr wrap="none" rtlCol="0">
                <a:spAutoFit/>
              </a:bodyPr>
              <a:lstStyle/>
              <a:p>
                <a:r>
                  <a:rPr lang="en-AU" sz="2400" dirty="0" smtClean="0"/>
                  <a:t>F</a:t>
                </a:r>
                <a:r>
                  <a:rPr lang="en-AU" sz="2400" baseline="-25000" dirty="0" smtClean="0"/>
                  <a:t>W</a:t>
                </a:r>
                <a:endParaRPr lang="en-AU" sz="2400" baseline="-25000" dirty="0"/>
              </a:p>
            </p:txBody>
          </p:sp>
          <p:cxnSp>
            <p:nvCxnSpPr>
              <p:cNvPr id="49" name="Straight Arrow Connector 48"/>
              <p:cNvCxnSpPr/>
              <p:nvPr/>
            </p:nvCxnSpPr>
            <p:spPr>
              <a:xfrm flipV="1">
                <a:off x="829916" y="5500700"/>
                <a:ext cx="1" cy="1059515"/>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4860401" y="5500702"/>
                <a:ext cx="1" cy="1059514"/>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2633" y="5884032"/>
                <a:ext cx="391960" cy="370248"/>
              </a:xfrm>
              <a:prstGeom prst="rect">
                <a:avLst/>
              </a:prstGeom>
              <a:noFill/>
            </p:spPr>
            <p:txBody>
              <a:bodyPr wrap="none" rtlCol="0">
                <a:spAutoFit/>
              </a:bodyPr>
              <a:lstStyle/>
              <a:p>
                <a:r>
                  <a:rPr lang="en-AU" sz="2400" dirty="0" smtClean="0"/>
                  <a:t>F</a:t>
                </a:r>
                <a:r>
                  <a:rPr lang="en-AU" sz="2400" baseline="-25000" dirty="0" smtClean="0"/>
                  <a:t>1</a:t>
                </a:r>
                <a:endParaRPr lang="en-AU" sz="2400" baseline="-25000" dirty="0"/>
              </a:p>
            </p:txBody>
          </p:sp>
          <p:sp>
            <p:nvSpPr>
              <p:cNvPr id="52" name="TextBox 51"/>
              <p:cNvSpPr txBox="1"/>
              <p:nvPr/>
            </p:nvSpPr>
            <p:spPr>
              <a:xfrm>
                <a:off x="4906515" y="6283714"/>
                <a:ext cx="391960" cy="370248"/>
              </a:xfrm>
              <a:prstGeom prst="rect">
                <a:avLst/>
              </a:prstGeom>
              <a:noFill/>
            </p:spPr>
            <p:txBody>
              <a:bodyPr wrap="none" rtlCol="0">
                <a:spAutoFit/>
              </a:bodyPr>
              <a:lstStyle/>
              <a:p>
                <a:r>
                  <a:rPr lang="en-AU" sz="2400" dirty="0" smtClean="0"/>
                  <a:t>F</a:t>
                </a:r>
                <a:r>
                  <a:rPr lang="en-AU" sz="2400" baseline="-25000" dirty="0" smtClean="0"/>
                  <a:t>2</a:t>
                </a:r>
                <a:endParaRPr lang="en-AU" sz="2400" baseline="-25000" dirty="0"/>
              </a:p>
            </p:txBody>
          </p:sp>
        </p:grpSp>
        <p:grpSp>
          <p:nvGrpSpPr>
            <p:cNvPr id="27" name="Group 26"/>
            <p:cNvGrpSpPr/>
            <p:nvPr/>
          </p:nvGrpSpPr>
          <p:grpSpPr>
            <a:xfrm>
              <a:off x="1778567" y="4115470"/>
              <a:ext cx="4981047" cy="1101632"/>
              <a:chOff x="1778567" y="4115470"/>
              <a:chExt cx="4981047" cy="1101632"/>
            </a:xfrm>
          </p:grpSpPr>
          <p:cxnSp>
            <p:nvCxnSpPr>
              <p:cNvPr id="16" name="Straight Arrow Connector 15"/>
              <p:cNvCxnSpPr/>
              <p:nvPr/>
            </p:nvCxnSpPr>
            <p:spPr>
              <a:xfrm flipV="1">
                <a:off x="1778568" y="4498067"/>
                <a:ext cx="1437094" cy="1212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20321" y="4115470"/>
                <a:ext cx="1015021" cy="461665"/>
              </a:xfrm>
              <a:prstGeom prst="rect">
                <a:avLst/>
              </a:prstGeom>
              <a:noFill/>
            </p:spPr>
            <p:txBody>
              <a:bodyPr wrap="none" rtlCol="0">
                <a:spAutoFit/>
              </a:bodyPr>
              <a:lstStyle/>
              <a:p>
                <a:r>
                  <a:rPr lang="en-AU" sz="2400" b="1" dirty="0" smtClean="0">
                    <a:solidFill>
                      <a:srgbClr val="339933"/>
                    </a:solidFill>
                  </a:rPr>
                  <a:t>1.5 m</a:t>
                </a:r>
                <a:endParaRPr lang="en-AU" sz="2400" b="1" baseline="30000" dirty="0">
                  <a:solidFill>
                    <a:srgbClr val="339933"/>
                  </a:solidFill>
                </a:endParaRPr>
              </a:p>
            </p:txBody>
          </p:sp>
          <p:cxnSp>
            <p:nvCxnSpPr>
              <p:cNvPr id="21" name="Straight Arrow Connector 20"/>
              <p:cNvCxnSpPr/>
              <p:nvPr/>
            </p:nvCxnSpPr>
            <p:spPr>
              <a:xfrm flipV="1">
                <a:off x="1778567" y="4812955"/>
                <a:ext cx="2547657" cy="87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11203" y="4420170"/>
                <a:ext cx="1015021" cy="461665"/>
              </a:xfrm>
              <a:prstGeom prst="rect">
                <a:avLst/>
              </a:prstGeom>
              <a:noFill/>
            </p:spPr>
            <p:txBody>
              <a:bodyPr wrap="square" rtlCol="0">
                <a:spAutoFit/>
              </a:bodyPr>
              <a:lstStyle/>
              <a:p>
                <a:r>
                  <a:rPr lang="en-AU" sz="2400" b="1" dirty="0" smtClean="0">
                    <a:solidFill>
                      <a:srgbClr val="339933"/>
                    </a:solidFill>
                  </a:rPr>
                  <a:t>3 m</a:t>
                </a:r>
                <a:endParaRPr lang="en-AU" sz="2400" b="1" baseline="30000" dirty="0">
                  <a:solidFill>
                    <a:srgbClr val="339933"/>
                  </a:solidFill>
                </a:endParaRPr>
              </a:p>
            </p:txBody>
          </p:sp>
          <p:cxnSp>
            <p:nvCxnSpPr>
              <p:cNvPr id="30" name="Straight Arrow Connector 29"/>
              <p:cNvCxnSpPr/>
              <p:nvPr/>
            </p:nvCxnSpPr>
            <p:spPr>
              <a:xfrm>
                <a:off x="1778567" y="5143430"/>
                <a:ext cx="4981047" cy="5061"/>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82404" y="4755437"/>
                <a:ext cx="1015021" cy="461665"/>
              </a:xfrm>
              <a:prstGeom prst="rect">
                <a:avLst/>
              </a:prstGeom>
              <a:noFill/>
            </p:spPr>
            <p:txBody>
              <a:bodyPr wrap="square" rtlCol="0">
                <a:spAutoFit/>
              </a:bodyPr>
              <a:lstStyle/>
              <a:p>
                <a:r>
                  <a:rPr lang="en-AU" sz="2400" b="1" dirty="0" smtClean="0">
                    <a:solidFill>
                      <a:srgbClr val="339933"/>
                    </a:solidFill>
                  </a:rPr>
                  <a:t>6 m</a:t>
                </a:r>
                <a:endParaRPr lang="en-AU" sz="2400" b="1" baseline="30000" dirty="0">
                  <a:solidFill>
                    <a:srgbClr val="339933"/>
                  </a:solidFill>
                </a:endParaRPr>
              </a:p>
            </p:txBody>
          </p:sp>
        </p:grpSp>
      </p:grpSp>
    </p:spTree>
    <p:extLst>
      <p:ext uri="{BB962C8B-B14F-4D97-AF65-F5344CB8AC3E}">
        <p14:creationId xmlns:p14="http://schemas.microsoft.com/office/powerpoint/2010/main" val="124967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85860"/>
            <a:ext cx="8482042" cy="971027"/>
          </a:xfrm>
        </p:spPr>
        <p:txBody>
          <a:bodyPr>
            <a:normAutofit/>
          </a:bodyPr>
          <a:lstStyle/>
          <a:p>
            <a:pPr>
              <a:buNone/>
            </a:pPr>
            <a:r>
              <a:rPr lang="en-AU" sz="2400" u="sng" dirty="0" smtClean="0"/>
              <a:t>Example 1.5k:</a:t>
            </a:r>
            <a:r>
              <a:rPr lang="en-AU" sz="2400" dirty="0" smtClean="0"/>
              <a:t> </a:t>
            </a:r>
            <a:r>
              <a:rPr lang="en-AU" sz="2400" dirty="0" smtClean="0">
                <a:solidFill>
                  <a:schemeClr val="accent1">
                    <a:lumMod val="60000"/>
                    <a:lumOff val="40000"/>
                  </a:schemeClr>
                </a:solidFill>
              </a:rPr>
              <a:t>Two wires are supporting a chandelier of mass 50 kg. What is the tension in each wire?</a:t>
            </a:r>
            <a:endParaRPr lang="en-AU" sz="2400" dirty="0" smtClean="0">
              <a:solidFill>
                <a:srgbClr val="002060"/>
              </a:solidFill>
            </a:endParaRPr>
          </a:p>
        </p:txBody>
      </p:sp>
      <p:pic>
        <p:nvPicPr>
          <p:cNvPr id="20" name="Picture 19" descr="Chandelier.jpg"/>
          <p:cNvPicPr>
            <a:picLocks noChangeAspect="1"/>
          </p:cNvPicPr>
          <p:nvPr/>
        </p:nvPicPr>
        <p:blipFill>
          <a:blip r:embed="rId2" cstate="print"/>
          <a:stretch>
            <a:fillRect/>
          </a:stretch>
        </p:blipFill>
        <p:spPr>
          <a:xfrm>
            <a:off x="1857356" y="2366726"/>
            <a:ext cx="4786346" cy="4491274"/>
          </a:xfrm>
          <a:prstGeom prst="rect">
            <a:avLst/>
          </a:prstGeom>
        </p:spPr>
      </p:pic>
      <p:grpSp>
        <p:nvGrpSpPr>
          <p:cNvPr id="19" name="Group 18"/>
          <p:cNvGrpSpPr/>
          <p:nvPr/>
        </p:nvGrpSpPr>
        <p:grpSpPr>
          <a:xfrm>
            <a:off x="5214942" y="2500306"/>
            <a:ext cx="776017" cy="571504"/>
            <a:chOff x="7653635" y="2428868"/>
            <a:chExt cx="776017" cy="571504"/>
          </a:xfrm>
        </p:grpSpPr>
        <p:cxnSp>
          <p:nvCxnSpPr>
            <p:cNvPr id="17" name="Straight Arrow Connector 16"/>
            <p:cNvCxnSpPr/>
            <p:nvPr/>
          </p:nvCxnSpPr>
          <p:spPr>
            <a:xfrm rot="16200000" flipH="1">
              <a:off x="7510759" y="2571744"/>
              <a:ext cx="571504" cy="285752"/>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76909" y="2428868"/>
              <a:ext cx="652743" cy="461665"/>
            </a:xfrm>
            <a:prstGeom prst="rect">
              <a:avLst/>
            </a:prstGeom>
            <a:noFill/>
          </p:spPr>
          <p:txBody>
            <a:bodyPr wrap="none" rtlCol="0">
              <a:spAutoFit/>
            </a:bodyPr>
            <a:lstStyle/>
            <a:p>
              <a:r>
                <a:rPr lang="en-AU" sz="2400" b="1" dirty="0" smtClean="0">
                  <a:solidFill>
                    <a:srgbClr val="0070C0"/>
                  </a:solidFill>
                </a:rPr>
                <a:t>30</a:t>
              </a:r>
              <a:r>
                <a:rPr lang="en-AU" sz="2400" b="1" baseline="30000" dirty="0" smtClean="0">
                  <a:solidFill>
                    <a:srgbClr val="0070C0"/>
                  </a:solidFill>
                </a:rPr>
                <a:t>o</a:t>
              </a:r>
              <a:endParaRPr lang="en-AU" sz="2400" b="1" baseline="30000" dirty="0">
                <a:solidFill>
                  <a:srgbClr val="0070C0"/>
                </a:solidFill>
              </a:endParaRPr>
            </a:p>
          </p:txBody>
        </p:sp>
      </p:grpSp>
      <p:grpSp>
        <p:nvGrpSpPr>
          <p:cNvPr id="23" name="Group 22"/>
          <p:cNvGrpSpPr/>
          <p:nvPr/>
        </p:nvGrpSpPr>
        <p:grpSpPr>
          <a:xfrm>
            <a:off x="2571736" y="2500306"/>
            <a:ext cx="714380" cy="714380"/>
            <a:chOff x="7939387" y="2428868"/>
            <a:chExt cx="714380" cy="714380"/>
          </a:xfrm>
        </p:grpSpPr>
        <p:cxnSp>
          <p:nvCxnSpPr>
            <p:cNvPr id="24" name="Straight Arrow Connector 23"/>
            <p:cNvCxnSpPr/>
            <p:nvPr/>
          </p:nvCxnSpPr>
          <p:spPr>
            <a:xfrm rot="5400000">
              <a:off x="8225139" y="2714620"/>
              <a:ext cx="714380" cy="142876"/>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39387" y="2428868"/>
              <a:ext cx="652743" cy="461665"/>
            </a:xfrm>
            <a:prstGeom prst="rect">
              <a:avLst/>
            </a:prstGeom>
            <a:noFill/>
          </p:spPr>
          <p:txBody>
            <a:bodyPr wrap="none" rtlCol="0">
              <a:spAutoFit/>
            </a:bodyPr>
            <a:lstStyle/>
            <a:p>
              <a:r>
                <a:rPr lang="en-AU" sz="2400" b="1" dirty="0" smtClean="0">
                  <a:solidFill>
                    <a:srgbClr val="0070C0"/>
                  </a:solidFill>
                </a:rPr>
                <a:t>45</a:t>
              </a:r>
              <a:r>
                <a:rPr lang="en-AU" sz="2400" b="1" baseline="30000" dirty="0" smtClean="0">
                  <a:solidFill>
                    <a:srgbClr val="0070C0"/>
                  </a:solidFill>
                </a:rPr>
                <a:t>o</a:t>
              </a:r>
              <a:endParaRPr lang="en-AU" sz="2400" b="1" baseline="30000" dirty="0">
                <a:solidFill>
                  <a:srgbClr val="0070C0"/>
                </a:solidFill>
              </a:endParaRPr>
            </a:p>
          </p:txBody>
        </p:sp>
      </p:grpSp>
      <p:sp>
        <p:nvSpPr>
          <p:cNvPr id="1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smtClean="0">
                <a:latin typeface="+mn-lt"/>
              </a:rPr>
              <a:t>Equilibrium</a:t>
            </a:r>
            <a:endParaRPr lang="en-AU" dirty="0">
              <a:latin typeface="+mn-lt"/>
            </a:endParaRPr>
          </a:p>
        </p:txBody>
      </p:sp>
    </p:spTree>
    <p:extLst>
      <p:ext uri="{BB962C8B-B14F-4D97-AF65-F5344CB8AC3E}">
        <p14:creationId xmlns:p14="http://schemas.microsoft.com/office/powerpoint/2010/main" val="41436439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endParaRPr lang="en-AU" sz="3900" dirty="0" smtClean="0"/>
          </a:p>
        </p:txBody>
      </p:sp>
      <p:sp>
        <p:nvSpPr>
          <p:cNvPr id="18" name="TextBox 17"/>
          <p:cNvSpPr txBox="1"/>
          <p:nvPr/>
        </p:nvSpPr>
        <p:spPr>
          <a:xfrm>
            <a:off x="755577" y="2276872"/>
            <a:ext cx="6552728" cy="4001095"/>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a:t>
            </a:r>
            <a:r>
              <a:rPr lang="en-AU" sz="2800" dirty="0" smtClean="0">
                <a:solidFill>
                  <a:schemeClr val="bg1"/>
                </a:solidFill>
                <a:latin typeface="Arial" pitchFamily="34" charset="0"/>
                <a:cs typeface="Arial" pitchFamily="34" charset="0"/>
              </a:rPr>
              <a:t>1.5 </a:t>
            </a:r>
            <a:r>
              <a:rPr lang="en-AU" sz="2800" dirty="0">
                <a:solidFill>
                  <a:schemeClr val="bg1"/>
                </a:solidFill>
                <a:latin typeface="Arial" pitchFamily="34" charset="0"/>
                <a:cs typeface="Arial" pitchFamily="34" charset="0"/>
              </a:rPr>
              <a:t>-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a:t>
            </a:r>
            <a:r>
              <a:rPr lang="en-AU" sz="2800" dirty="0" smtClean="0">
                <a:solidFill>
                  <a:schemeClr val="bg1"/>
                </a:solidFill>
                <a:latin typeface="Arial" pitchFamily="34" charset="0"/>
                <a:cs typeface="Arial" pitchFamily="34" charset="0"/>
              </a:rPr>
              <a:t>2.1 &amp; 2.2, page </a:t>
            </a:r>
            <a:r>
              <a:rPr lang="en-AU" sz="2800" dirty="0">
                <a:solidFill>
                  <a:schemeClr val="bg1"/>
                </a:solidFill>
                <a:latin typeface="Arial" pitchFamily="34" charset="0"/>
                <a:cs typeface="Arial" pitchFamily="34" charset="0"/>
              </a:rPr>
              <a:t>46-50 </a:t>
            </a:r>
            <a:r>
              <a:rPr lang="en-AU" sz="2800" dirty="0" smtClean="0">
                <a:solidFill>
                  <a:schemeClr val="bg1"/>
                </a:solidFill>
                <a:latin typeface="Arial" pitchFamily="34" charset="0"/>
                <a:cs typeface="Arial" pitchFamily="34" charset="0"/>
              </a:rPr>
              <a:t>&amp; 50-58 and answer </a:t>
            </a:r>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&amp; Q2 </a:t>
            </a:r>
            <a:r>
              <a:rPr lang="en-AU" sz="2800">
                <a:solidFill>
                  <a:schemeClr val="bg1"/>
                </a:solidFill>
                <a:latin typeface="Arial" pitchFamily="34" charset="0"/>
                <a:cs typeface="Arial" pitchFamily="34" charset="0"/>
              </a:rPr>
              <a:t>Set </a:t>
            </a:r>
            <a:r>
              <a:rPr lang="en-AU" sz="2800" smtClean="0">
                <a:solidFill>
                  <a:schemeClr val="bg1"/>
                </a:solidFill>
                <a:latin typeface="Arial" pitchFamily="34" charset="0"/>
                <a:cs typeface="Arial" pitchFamily="34" charset="0"/>
              </a:rPr>
              <a:t>2.1</a:t>
            </a:r>
            <a:endParaRPr lang="en-AU" sz="2800" dirty="0" smtClean="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a:t>
            </a:r>
            <a:r>
              <a:rPr lang="en-AU" sz="2800" dirty="0" smtClean="0">
                <a:solidFill>
                  <a:schemeClr val="bg1"/>
                </a:solidFill>
                <a:latin typeface="Arial" pitchFamily="34" charset="0"/>
                <a:cs typeface="Arial" pitchFamily="34" charset="0"/>
              </a:rPr>
              <a:t>Q1, Q2 &amp; Q3 </a:t>
            </a:r>
            <a:r>
              <a:rPr lang="en-AU" sz="2800" dirty="0">
                <a:solidFill>
                  <a:schemeClr val="bg1"/>
                </a:solidFill>
                <a:latin typeface="Arial" pitchFamily="34" charset="0"/>
                <a:cs typeface="Arial" pitchFamily="34" charset="0"/>
              </a:rPr>
              <a:t>Set </a:t>
            </a:r>
            <a:r>
              <a:rPr lang="en-AU" sz="2800" dirty="0" smtClean="0">
                <a:solidFill>
                  <a:schemeClr val="bg1"/>
                </a:solidFill>
                <a:latin typeface="Arial" pitchFamily="34" charset="0"/>
                <a:cs typeface="Arial" pitchFamily="34" charset="0"/>
              </a:rPr>
              <a:t>2.2</a:t>
            </a:r>
          </a:p>
          <a:p>
            <a:pPr marL="0" indent="0">
              <a:spcAft>
                <a:spcPts val="1200"/>
              </a:spcAft>
              <a:buNone/>
            </a:pPr>
            <a:r>
              <a:rPr lang="en-AU" sz="2800" dirty="0" smtClean="0">
                <a:solidFill>
                  <a:schemeClr val="bg1"/>
                </a:solidFill>
                <a:latin typeface="Arial" pitchFamily="34" charset="0"/>
                <a:cs typeface="Arial" pitchFamily="34" charset="0"/>
              </a:rPr>
              <a:t>     by </a:t>
            </a:r>
            <a:r>
              <a:rPr lang="en-AU" sz="2800" dirty="0">
                <a:solidFill>
                  <a:schemeClr val="bg1"/>
                </a:solidFill>
                <a:latin typeface="Arial" pitchFamily="34" charset="0"/>
                <a:cs typeface="Arial" pitchFamily="34" charset="0"/>
              </a:rPr>
              <a:t>next lesson.</a:t>
            </a:r>
          </a:p>
        </p:txBody>
      </p:sp>
    </p:spTree>
    <p:extLst>
      <p:ext uri="{BB962C8B-B14F-4D97-AF65-F5344CB8AC3E}">
        <p14:creationId xmlns:p14="http://schemas.microsoft.com/office/powerpoint/2010/main" val="36626986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3817</TotalTime>
  <Words>4788</Words>
  <Application>Microsoft Office PowerPoint</Application>
  <PresentationFormat>On-screen Show (4:3)</PresentationFormat>
  <Paragraphs>670</Paragraphs>
  <Slides>96</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09" baseType="lpstr">
      <vt:lpstr>Arial</vt:lpstr>
      <vt:lpstr>Arial Black</vt:lpstr>
      <vt:lpstr>Bookman Old Style</vt:lpstr>
      <vt:lpstr>Calibri</vt:lpstr>
      <vt:lpstr>Cambria Math</vt:lpstr>
      <vt:lpstr>Franklin Gothic Heavy</vt:lpstr>
      <vt:lpstr>Rockwell</vt:lpstr>
      <vt:lpstr>Symbol</vt:lpstr>
      <vt:lpstr>Times New Roman</vt:lpstr>
      <vt:lpstr>Wingdings 3</vt:lpstr>
      <vt:lpstr>Damask</vt:lpstr>
      <vt:lpstr>Equation</vt:lpstr>
      <vt:lpstr>Microsoft Equation 3.0</vt:lpstr>
      <vt:lpstr>Motion</vt:lpstr>
      <vt:lpstr>Gravity &amp;  Newton’s Laws</vt:lpstr>
      <vt:lpstr>Gravitational Fields</vt:lpstr>
      <vt:lpstr>GRAPHICAL EQUATIONS OF MOTION in Vertical Context</vt:lpstr>
      <vt:lpstr>Homework, Context &amp; Keywords</vt:lpstr>
      <vt:lpstr>Inclined Planes</vt:lpstr>
      <vt:lpstr>Vectors and Trigonometric Equations</vt:lpstr>
      <vt:lpstr>Vectors</vt:lpstr>
      <vt:lpstr>Complex Trigonometry</vt:lpstr>
      <vt:lpstr>Vectors</vt:lpstr>
      <vt:lpstr>Inclined Planes</vt:lpstr>
      <vt:lpstr>Inclined Planes</vt:lpstr>
      <vt:lpstr>Inclined Planes</vt:lpstr>
      <vt:lpstr>Inclined Planes</vt:lpstr>
      <vt:lpstr>Inclined Planes</vt:lpstr>
      <vt:lpstr>Inclined Planes</vt:lpstr>
      <vt:lpstr>Homework, Context &amp; Keywords</vt:lpstr>
      <vt:lpstr>Circular Motion</vt:lpstr>
      <vt:lpstr>Horizontal Circular Motion</vt:lpstr>
      <vt:lpstr>Horizontal Circular Motion</vt:lpstr>
      <vt:lpstr>Horizontal Circular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 Circular Motion</vt:lpstr>
      <vt:lpstr>PowerPoint Presentation</vt:lpstr>
      <vt:lpstr>PowerPoint Presentation</vt:lpstr>
      <vt:lpstr>Vertical Circular Motion</vt:lpstr>
      <vt:lpstr>Vertical Circular Motion</vt:lpstr>
      <vt:lpstr>Vertical Circular Motion</vt:lpstr>
      <vt:lpstr>PowerPoint Presentation</vt:lpstr>
      <vt:lpstr>PowerPoint Presentation</vt:lpstr>
      <vt:lpstr>PowerPoint Presentation</vt:lpstr>
      <vt:lpstr>Homework, Context &amp; Keywords</vt:lpstr>
      <vt:lpstr>Projectile Motion</vt:lpstr>
      <vt:lpstr>Centre of Mass</vt:lpstr>
      <vt:lpstr>Projectile Motion</vt:lpstr>
      <vt:lpstr>Projectile Motion</vt:lpstr>
      <vt:lpstr>Projectile Motion</vt:lpstr>
      <vt:lpstr>Half Projectile Motion</vt:lpstr>
      <vt:lpstr>Half Projectile Motion</vt:lpstr>
      <vt:lpstr>Half Projectile Motion</vt:lpstr>
      <vt:lpstr>Full Projectile Motion</vt:lpstr>
      <vt:lpstr>Full Projectile Motion</vt:lpstr>
      <vt:lpstr>Full Projectile Motion</vt:lpstr>
      <vt:lpstr>Equations for the memory (optional)</vt:lpstr>
      <vt:lpstr>Partial Projectile Motion</vt:lpstr>
      <vt:lpstr>Partial Projectile Motion</vt:lpstr>
      <vt:lpstr>Partial Projectile Motion</vt:lpstr>
      <vt:lpstr>Homework, Context &amp; Keywords</vt:lpstr>
      <vt:lpstr>Energy</vt:lpstr>
      <vt:lpstr>Energy</vt:lpstr>
      <vt:lpstr>PowerPoint Presentation</vt:lpstr>
      <vt:lpstr>Conservation of Energy</vt:lpstr>
      <vt:lpstr>Energy Transformation</vt:lpstr>
      <vt:lpstr>Work</vt:lpstr>
      <vt:lpstr>Work</vt:lpstr>
      <vt:lpstr>Potential Energy</vt:lpstr>
      <vt:lpstr>PowerPoint Presentation</vt:lpstr>
      <vt:lpstr>Energy</vt:lpstr>
      <vt:lpstr>Energy</vt:lpstr>
      <vt:lpstr>Energy</vt:lpstr>
      <vt:lpstr>Energy</vt:lpstr>
      <vt:lpstr>Energy</vt:lpstr>
      <vt:lpstr>Energy</vt:lpstr>
      <vt:lpstr>Homework, Context &amp; Keywords</vt:lpstr>
      <vt:lpstr>Torque &amp; Equilibrium</vt:lpstr>
      <vt:lpstr>Torque</vt:lpstr>
      <vt:lpstr>Torque</vt:lpstr>
      <vt:lpstr>Torque</vt:lpstr>
      <vt:lpstr>Torque</vt:lpstr>
      <vt:lpstr>Torque</vt:lpstr>
      <vt:lpstr>PowerPoint Presentation</vt:lpstr>
      <vt:lpstr>PowerPoint Presentation</vt:lpstr>
      <vt:lpstr>Translational Equilibrium</vt:lpstr>
      <vt:lpstr>Translational Equilibrium</vt:lpstr>
      <vt:lpstr>Translational Equilibrium</vt:lpstr>
      <vt:lpstr>PowerPoint Presentation</vt:lpstr>
      <vt:lpstr>Rotational Equilibrium</vt:lpstr>
      <vt:lpstr>Rotational Equilibrium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 Coddington</dc:creator>
  <cp:lastModifiedBy>Kim</cp:lastModifiedBy>
  <cp:revision>306</cp:revision>
  <cp:lastPrinted>2016-02-27T00:32:24Z</cp:lastPrinted>
  <dcterms:created xsi:type="dcterms:W3CDTF">2012-02-01T13:28:46Z</dcterms:created>
  <dcterms:modified xsi:type="dcterms:W3CDTF">2016-02-27T00:33:00Z</dcterms:modified>
</cp:coreProperties>
</file>